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882" r:id="rId5"/>
    <p:sldMasterId id="2147483914" r:id="rId6"/>
  </p:sldMasterIdLst>
  <p:notesMasterIdLst>
    <p:notesMasterId r:id="rId53"/>
  </p:notesMasterIdLst>
  <p:handoutMasterIdLst>
    <p:handoutMasterId r:id="rId54"/>
  </p:handoutMasterIdLst>
  <p:sldIdLst>
    <p:sldId id="1857" r:id="rId7"/>
    <p:sldId id="2076136437" r:id="rId8"/>
    <p:sldId id="2076136438" r:id="rId9"/>
    <p:sldId id="2076136456" r:id="rId10"/>
    <p:sldId id="2076136459" r:id="rId11"/>
    <p:sldId id="2076136457" r:id="rId12"/>
    <p:sldId id="2076136458" r:id="rId13"/>
    <p:sldId id="8747" r:id="rId14"/>
    <p:sldId id="3853" r:id="rId15"/>
    <p:sldId id="8715" r:id="rId16"/>
    <p:sldId id="8744" r:id="rId17"/>
    <p:sldId id="2076136439" r:id="rId18"/>
    <p:sldId id="8758" r:id="rId19"/>
    <p:sldId id="8759" r:id="rId20"/>
    <p:sldId id="8762" r:id="rId21"/>
    <p:sldId id="8748" r:id="rId22"/>
    <p:sldId id="8765" r:id="rId23"/>
    <p:sldId id="2076136441" r:id="rId24"/>
    <p:sldId id="8761" r:id="rId25"/>
    <p:sldId id="8751" r:id="rId26"/>
    <p:sldId id="3826" r:id="rId27"/>
    <p:sldId id="8457" r:id="rId28"/>
    <p:sldId id="2076136445" r:id="rId29"/>
    <p:sldId id="2076136446" r:id="rId30"/>
    <p:sldId id="8749" r:id="rId31"/>
    <p:sldId id="3824" r:id="rId32"/>
    <p:sldId id="3825" r:id="rId33"/>
    <p:sldId id="8752" r:id="rId34"/>
    <p:sldId id="3829" r:id="rId35"/>
    <p:sldId id="8754" r:id="rId36"/>
    <p:sldId id="8755" r:id="rId37"/>
    <p:sldId id="8756" r:id="rId38"/>
    <p:sldId id="1986" r:id="rId39"/>
    <p:sldId id="3844" r:id="rId40"/>
    <p:sldId id="2076136447" r:id="rId41"/>
    <p:sldId id="8753" r:id="rId42"/>
    <p:sldId id="1849" r:id="rId43"/>
    <p:sldId id="280" r:id="rId44"/>
    <p:sldId id="1532" r:id="rId45"/>
    <p:sldId id="2076136444" r:id="rId46"/>
    <p:sldId id="3854" r:id="rId47"/>
    <p:sldId id="8745" r:id="rId48"/>
    <p:sldId id="3851" r:id="rId49"/>
    <p:sldId id="2076136443" r:id="rId50"/>
    <p:sldId id="8746" r:id="rId51"/>
    <p:sldId id="2076136442" r:id="rId5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2F0516-9A01-4A84-B2A9-5EE71BE55F01}">
          <p14:sldIdLst>
            <p14:sldId id="1857"/>
          </p14:sldIdLst>
        </p14:section>
        <p14:section name="Module start" id="{CC3A4A11-6CC1-47C9-B86D-D540DD007A9C}">
          <p14:sldIdLst>
            <p14:sldId id="2076136437"/>
            <p14:sldId id="2076136438"/>
          </p14:sldIdLst>
        </p14:section>
        <p14:section name="Analytics" id="{6AD8B132-5F1C-44F7-9E21-FB347F886004}">
          <p14:sldIdLst>
            <p14:sldId id="2076136456"/>
            <p14:sldId id="2076136459"/>
            <p14:sldId id="2076136457"/>
            <p14:sldId id="2076136458"/>
            <p14:sldId id="8747"/>
            <p14:sldId id="3853"/>
          </p14:sldIdLst>
        </p14:section>
        <p14:section name="Capacity" id="{A748E156-DD6C-4142-9A25-95B438EA7C95}">
          <p14:sldIdLst>
            <p14:sldId id="8715"/>
            <p14:sldId id="8744"/>
            <p14:sldId id="2076136439"/>
            <p14:sldId id="8758"/>
            <p14:sldId id="8759"/>
          </p14:sldIdLst>
        </p14:section>
        <p14:section name="admin analytics" id="{12CEADC6-CD98-47F4-B7AC-479980021DC7}">
          <p14:sldIdLst>
            <p14:sldId id="8762"/>
            <p14:sldId id="8748"/>
            <p14:sldId id="8765"/>
            <p14:sldId id="2076136441"/>
            <p14:sldId id="8761"/>
            <p14:sldId id="8751"/>
            <p14:sldId id="3826"/>
          </p14:sldIdLst>
        </p14:section>
        <p14:section name="Maker analytics" id="{609C1C1F-BE51-462C-BA3B-DB6C690C95A5}">
          <p14:sldIdLst>
            <p14:sldId id="8457"/>
            <p14:sldId id="2076136445"/>
            <p14:sldId id="2076136446"/>
          </p14:sldIdLst>
        </p14:section>
        <p14:section name="Office Audit" id="{DB1D94EF-4AE1-4554-B287-A440BD03D206}">
          <p14:sldIdLst>
            <p14:sldId id="8749"/>
            <p14:sldId id="3824"/>
            <p14:sldId id="3825"/>
            <p14:sldId id="8752"/>
            <p14:sldId id="3829"/>
          </p14:sldIdLst>
        </p14:section>
        <p14:section name="CDS audit" id="{C0874DE2-A28C-4BB7-8E2F-BA7025BFCE61}">
          <p14:sldIdLst>
            <p14:sldId id="8754"/>
            <p14:sldId id="8755"/>
            <p14:sldId id="8756"/>
          </p14:sldIdLst>
        </p14:section>
        <p14:section name="Management connectors" id="{4DD7A9D8-E0D1-4A39-B3DB-CA5BF09D292E}">
          <p14:sldIdLst>
            <p14:sldId id="1986"/>
            <p14:sldId id="3844"/>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 id="2076136444"/>
            <p14:sldId id="3854"/>
            <p14:sldId id="8745"/>
            <p14:sldId id="3851"/>
            <p14:sldId id="2076136443"/>
            <p14:sldId id="8746"/>
            <p14:sldId id="207613644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11B0DC-8D0E-4A3D-971A-66EFDB62CF81}" v="11" dt="2019-11-26T12:21:36.5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964" autoAdjust="0"/>
  </p:normalViewPr>
  <p:slideViewPr>
    <p:cSldViewPr snapToGrid="0">
      <p:cViewPr varScale="1">
        <p:scale>
          <a:sx n="94" d="100"/>
          <a:sy n="94" d="100"/>
        </p:scale>
        <p:origin x="1398" y="84"/>
      </p:cViewPr>
      <p:guideLst>
        <p:guide orient="horz" pos="162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docChgLst>
    <pc:chgData name="James Oleinik" userId="f60ccf6f-7579-4f92-968b-2920473c966b" providerId="ADAL" clId="{7F65E899-B32E-4AD6-97FE-5C90E66605B5}"/>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docChgLst>
    <pc:chgData name="James Oleinik" userId="f60ccf6f-7579-4f92-968b-2920473c966b" providerId="ADAL" clId="{A220C0C3-7102-4A9E-B129-5D52FBE5EC0F}"/>
  </pc:docChgLst>
  <pc:docChgLst>
    <pc:chgData name="Darya Mazandarany" userId="f04eb063-42e2-48cc-8abe-18706c9853c7" providerId="ADAL" clId="{D20E9CAB-DFD9-4C35-A9DA-D0AC6C8DCE2B}"/>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71BC"/>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2060"/>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206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11/26/2019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11/26/2019</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a:t>
            </a:fld>
            <a:endParaRPr lang="en-US"/>
          </a:p>
        </p:txBody>
      </p:sp>
    </p:spTree>
    <p:extLst>
      <p:ext uri="{BB962C8B-B14F-4D97-AF65-F5344CB8AC3E}">
        <p14:creationId xmlns:p14="http://schemas.microsoft.com/office/powerpoint/2010/main" val="9197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a:p>
        </p:txBody>
      </p:sp>
    </p:spTree>
    <p:extLst>
      <p:ext uri="{BB962C8B-B14F-4D97-AF65-F5344CB8AC3E}">
        <p14:creationId xmlns:p14="http://schemas.microsoft.com/office/powerpoint/2010/main" val="320473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55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20</a:t>
            </a:fld>
            <a:endParaRPr lang="en-US"/>
          </a:p>
        </p:txBody>
      </p:sp>
    </p:spTree>
    <p:extLst>
      <p:ext uri="{BB962C8B-B14F-4D97-AF65-F5344CB8AC3E}">
        <p14:creationId xmlns:p14="http://schemas.microsoft.com/office/powerpoint/2010/main" val="58895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0702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0247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3998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SIEM – Security Information and Event Management</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11/26/2019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16741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11/26/2019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5380791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35</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11/26/2019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11/26/2019</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38</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11/26/2019 11:59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New customers will be under new capacity model- existing customers won’t switch until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17388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dirty="0"/>
              <a:t>Usage can provide insight into how much the app is used and when.  Additional analytics can be found in the maker portal if the app is shared with you</a:t>
            </a:r>
          </a:p>
          <a:p>
            <a:pPr marL="0" indent="0">
              <a:buNone/>
            </a:pPr>
            <a:r>
              <a:rPr lang="en-US" dirty="0"/>
              <a:t>Location can give insight into where the app is used from</a:t>
            </a:r>
          </a:p>
          <a:p>
            <a:pPr marL="0" indent="0">
              <a:buNone/>
            </a:pPr>
            <a:r>
              <a:rPr lang="en-US" dirty="0"/>
              <a:t>Toast errors can give insight into errors users might be seeing.  If users report problems with an app but don’t have specifics that is a good place to look to see if there are any errors occurring</a:t>
            </a:r>
          </a:p>
          <a:p>
            <a:pPr marL="0" indent="0">
              <a:buNone/>
            </a:pPr>
            <a:r>
              <a:rPr lang="en-US" dirty="0"/>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44</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Details on definitions of chart elements can be found here https://docs.microsoft.com/en-us/power-platform/admin/analytics-common-data-service </a:t>
            </a:r>
          </a:p>
          <a:p>
            <a:r>
              <a:rPr lang="en-US"/>
              <a:t>Use this to understand your CDS workload</a:t>
            </a:r>
          </a:p>
          <a:p>
            <a:r>
              <a:rPr lang="en-US"/>
              <a:t>Active users can help understand peak times of the day and what your active user base is, it can also help you understand your mix of modifications vs read activity</a:t>
            </a:r>
          </a:p>
          <a:p>
            <a:r>
              <a:rPr lang="en-US"/>
              <a:t>Plug-ins and API Calls can be helpful to share with your development team to understand how their extensions impact the environment</a:t>
            </a:r>
          </a:p>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45</a:t>
            </a:fld>
            <a:endParaRPr lang="en-US"/>
          </a:p>
        </p:txBody>
      </p:sp>
    </p:spTree>
    <p:extLst>
      <p:ext uri="{BB962C8B-B14F-4D97-AF65-F5344CB8AC3E}">
        <p14:creationId xmlns:p14="http://schemas.microsoft.com/office/powerpoint/2010/main" val="4252311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61841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1755076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Connector report coming for Power Apps in the next couple of months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67432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CDS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94185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addition to makers, we will be launching preview for admin analytics in a weeks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12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16</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875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28480"/>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50281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048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246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38160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5552042" y="176804"/>
            <a:ext cx="3420190" cy="28575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5552043" y="3179720"/>
            <a:ext cx="3420189" cy="1792012"/>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171768" y="171768"/>
            <a:ext cx="5208508"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438150" y="1819336"/>
            <a:ext cx="4133850" cy="830997"/>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sz="2700">
                <a:gradFill>
                  <a:gsLst>
                    <a:gs pos="53982">
                      <a:schemeClr val="tx1"/>
                    </a:gs>
                    <a:gs pos="30000">
                      <a:schemeClr val="tx1"/>
                    </a:gs>
                  </a:gsLst>
                  <a:lin ang="5400000" scaled="1"/>
                </a:gradFill>
              </a:rPr>
              <a:t>Microsoft Business</a:t>
            </a:r>
            <a:br>
              <a:rPr lang="en-US" sz="2700">
                <a:gradFill>
                  <a:gsLst>
                    <a:gs pos="53982">
                      <a:schemeClr val="tx1"/>
                    </a:gs>
                    <a:gs pos="30000">
                      <a:schemeClr val="tx1"/>
                    </a:gs>
                  </a:gsLst>
                  <a:lin ang="5400000" scaled="1"/>
                </a:gradFill>
              </a:rPr>
            </a:br>
            <a:r>
              <a:rPr lang="en-US" sz="270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438150" y="2971800"/>
            <a:ext cx="4133850" cy="253916"/>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sz="165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438150" y="439341"/>
            <a:ext cx="1024684" cy="219456"/>
          </a:xfrm>
          <a:prstGeom prst="rect">
            <a:avLst/>
          </a:prstGeom>
        </p:spPr>
      </p:pic>
    </p:spTree>
    <p:extLst>
      <p:ext uri="{BB962C8B-B14F-4D97-AF65-F5344CB8AC3E}">
        <p14:creationId xmlns:p14="http://schemas.microsoft.com/office/powerpoint/2010/main" val="1461434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171768" y="171768"/>
            <a:ext cx="8800465"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7095653" y="404881"/>
            <a:ext cx="1610197" cy="253916"/>
          </a:xfrm>
          <a:noFill/>
        </p:spPr>
        <p:txBody>
          <a:bodyPr wrap="square" lIns="0" tIns="0" rIns="0" bIns="0">
            <a:spAutoFit/>
          </a:bodyPr>
          <a:lstStyle>
            <a:lvl1pPr marL="0" indent="0" algn="r">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438151" y="4255938"/>
            <a:ext cx="2440781" cy="491396"/>
          </a:xfrm>
          <a:prstGeom prst="rect">
            <a:avLst/>
          </a:prstGeom>
        </p:spPr>
      </p:pic>
    </p:spTree>
    <p:extLst>
      <p:ext uri="{BB962C8B-B14F-4D97-AF65-F5344CB8AC3E}">
        <p14:creationId xmlns:p14="http://schemas.microsoft.com/office/powerpoint/2010/main" val="347388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81334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990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8545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9015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479103"/>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2750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94556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2587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5290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08957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5292016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749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514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78436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03573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428" y="171452"/>
            <a:ext cx="8371082" cy="60939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705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4" name="Content Placeholder 3"/>
          <p:cNvSpPr>
            <a:spLocks noGrp="1"/>
          </p:cNvSpPr>
          <p:nvPr>
            <p:ph sz="half" idx="2"/>
          </p:nvPr>
        </p:nvSpPr>
        <p:spPr>
          <a:xfrm>
            <a:off x="387055" y="1600202"/>
            <a:ext cx="4114800" cy="1554272"/>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226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65" y="1600204"/>
            <a:ext cx="4115872" cy="1554272"/>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03964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372286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6563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2492423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846991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5753479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614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4793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195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17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0551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0430" y="171452"/>
            <a:ext cx="8371083" cy="6093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16370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2868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45515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76022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2531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609207"/>
            <a:ext cx="4375531" cy="323165"/>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86424787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645552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solidFill>
                  <a:schemeClr val="tx2"/>
                </a:soli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52721645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solidFill>
                  <a:schemeClr val="tx1"/>
                </a:solidFill>
                <a:latin typeface="+mj-lt"/>
              </a:defRPr>
            </a:lvl1pPr>
            <a:lvl2pPr marL="0" indent="0">
              <a:lnSpc>
                <a:spcPts val="1765"/>
              </a:lnSpc>
              <a:buNone/>
              <a:defRPr spc="0"/>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solidFill>
                  <a:schemeClr val="tx2"/>
                </a:solidFill>
                <a:latin typeface="+mj-lt"/>
              </a:defRPr>
            </a:lvl1pPr>
            <a:lvl2pPr marL="0" indent="0">
              <a:lnSpc>
                <a:spcPts val="1324"/>
              </a:lnSpc>
              <a:spcBef>
                <a:spcPts val="0"/>
              </a:spcBef>
              <a:buNone/>
              <a:defRPr sz="1029" spc="0">
                <a:solidFill>
                  <a:schemeClr val="tx1"/>
                </a:soli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solidFill>
                  <a:schemeClr val="tx1"/>
                </a:solidFill>
              </a:defRPr>
            </a:lvl2pPr>
            <a:lvl3pPr marL="336145" indent="0">
              <a:buNone/>
              <a:defRPr/>
            </a:lvl3pPr>
            <a:lvl4pPr marL="5042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13339161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116926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341997"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3227363" y="1772718"/>
            <a:ext cx="2713786" cy="1770741"/>
          </a:xfrm>
        </p:spPr>
        <p:txBody>
          <a:bodyPr lIns="0" tIns="0" rIns="0" bIns="0"/>
          <a:lstStyle>
            <a:lvl1pPr marL="0" indent="0">
              <a:lnSpc>
                <a:spcPts val="1324"/>
              </a:lnSpc>
              <a:spcBef>
                <a:spcPts val="900"/>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313107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511221"/>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040829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8142881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tx2"/>
                </a:solidFill>
              </a:defRPr>
            </a:lvl1pPr>
          </a:lstStyle>
          <a:p>
            <a:pPr marL="0" lvl="0">
              <a:lnSpc>
                <a:spcPts val="4118"/>
              </a:lnSpc>
            </a:pPr>
            <a:r>
              <a:rPr lang="en-US"/>
              <a:t>Section title</a:t>
            </a:r>
          </a:p>
        </p:txBody>
      </p:sp>
    </p:spTree>
    <p:extLst>
      <p:ext uri="{BB962C8B-B14F-4D97-AF65-F5344CB8AC3E}">
        <p14:creationId xmlns:p14="http://schemas.microsoft.com/office/powerpoint/2010/main" val="1633083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solidFill>
                  <a:schemeClr val="accent5"/>
                </a:solidFill>
              </a:defRPr>
            </a:lvl1pPr>
          </a:lstStyle>
          <a:p>
            <a:pPr marL="0" lvl="0">
              <a:lnSpc>
                <a:spcPts val="4118"/>
              </a:lnSpc>
            </a:pPr>
            <a:r>
              <a:rPr lang="en-US"/>
              <a:t>Section title</a:t>
            </a:r>
          </a:p>
        </p:txBody>
      </p:sp>
    </p:spTree>
    <p:extLst>
      <p:ext uri="{BB962C8B-B14F-4D97-AF65-F5344CB8AC3E}">
        <p14:creationId xmlns:p14="http://schemas.microsoft.com/office/powerpoint/2010/main" val="2967913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solidFill>
                  <a:schemeClr val="tx1"/>
                </a:soli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solidFill>
                  <a:schemeClr val="tx1"/>
                </a:soli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5295009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solidFill>
                  <a:schemeClr val="tx2"/>
                </a:soli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solidFill>
                  <a:schemeClr val="tx1"/>
                </a:soli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718979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20373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solidFill>
                  <a:schemeClr val="tx1"/>
                </a:soli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solidFill>
                  <a:schemeClr val="tx1"/>
                </a:soli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3881149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5289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Tree>
    <p:extLst>
      <p:ext uri="{BB962C8B-B14F-4D97-AF65-F5344CB8AC3E}">
        <p14:creationId xmlns:p14="http://schemas.microsoft.com/office/powerpoint/2010/main" val="205397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132618"/>
          </a:xfrm>
        </p:spPr>
        <p:txBody>
          <a:bodyPr/>
          <a:lstStyle>
            <a:lvl1pPr>
              <a:buClr>
                <a:schemeClr val="tx1"/>
              </a:buClr>
              <a:defRPr sz="2800">
                <a:solidFill>
                  <a:schemeClr val="tx1"/>
                </a:solidFill>
              </a:defRPr>
            </a:lvl1pPr>
            <a:lvl2pPr>
              <a:buClr>
                <a:schemeClr val="tx1"/>
              </a:buClr>
              <a:defRPr sz="2400" spc="-70" baseline="0">
                <a:solidFill>
                  <a:schemeClr val="tx1"/>
                </a:solidFill>
              </a:defRPr>
            </a:lvl2pPr>
            <a:lvl3pPr>
              <a:buClr>
                <a:schemeClr val="tx1"/>
              </a:buClr>
              <a:defRPr sz="2000"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lvl1pPr>
              <a:defRPr sz="3600"/>
            </a:lvl1p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B4469CA-BC42-4EEE-A9C1-09712B6765A2}" type="datetimeFigureOut">
              <a:rPr lang="en-US">
                <a:solidFill>
                  <a:srgbClr val="292929">
                    <a:tint val="75000"/>
                  </a:srgbClr>
                </a:solidFill>
              </a:rPr>
              <a:pPr/>
              <a:t>11/26/2019</a:t>
            </a:fld>
            <a:endParaRPr>
              <a:solidFill>
                <a:srgbClr val="292929">
                  <a:tint val="75000"/>
                </a:srgbClr>
              </a:solidFill>
            </a:endParaRPr>
          </a:p>
        </p:txBody>
      </p:sp>
    </p:spTree>
    <p:extLst>
      <p:ext uri="{BB962C8B-B14F-4D97-AF65-F5344CB8AC3E}">
        <p14:creationId xmlns:p14="http://schemas.microsoft.com/office/powerpoint/2010/main" val="15409891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422"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0805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98648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4001691" y="0"/>
            <a:ext cx="5142309" cy="3852651"/>
          </a:xfrm>
          <a:prstGeom prst="rect">
            <a:avLst/>
          </a:prstGeom>
        </p:spPr>
      </p:pic>
    </p:spTree>
    <p:extLst>
      <p:ext uri="{BB962C8B-B14F-4D97-AF65-F5344CB8AC3E}">
        <p14:creationId xmlns:p14="http://schemas.microsoft.com/office/powerpoint/2010/main" val="33200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008872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marL="0" indent="0">
              <a:buFont typeface="Wingdings" panose="05000000000000000000" pitchFamily="2" charset="2"/>
              <a:buNone/>
              <a:defRPr/>
            </a:lvl1p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63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image" Target="../media/image3.emf"/><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3.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image" Target="../media/image1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809" y="171452"/>
            <a:ext cx="8472312" cy="6093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6808" y="1085851"/>
            <a:ext cx="8472313"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651193"/>
      </p:ext>
    </p:extLst>
  </p:cSld>
  <p:clrMap bg1="lt1" tx1="dk1" bg2="lt2" tx2="dk2" accent1="accent1" accent2="accent2" accent3="accent3" accent4="accent4" accent5="accent5" accent6="accent6" hlink="hlink" folHlink="folHlink"/>
  <p:sldLayoutIdLst>
    <p:sldLayoutId id="2147483759" r:id="rId1"/>
    <p:sldLayoutId id="2147483761" r:id="rId2"/>
    <p:sldLayoutId id="2147483762" r:id="rId3"/>
    <p:sldLayoutId id="2147483763" r:id="rId4"/>
    <p:sldLayoutId id="2147483770" r:id="rId5"/>
    <p:sldLayoutId id="2147483772" r:id="rId6"/>
    <p:sldLayoutId id="2147483873" r:id="rId7"/>
    <p:sldLayoutId id="2147483874" r:id="rId8"/>
    <p:sldLayoutId id="2147483877" r:id="rId9"/>
    <p:sldLayoutId id="2147483878" r:id="rId10"/>
    <p:sldLayoutId id="2147483879" r:id="rId11"/>
    <p:sldLayoutId id="2147483880" r:id="rId12"/>
    <p:sldLayoutId id="2147483881" r:id="rId13"/>
  </p:sldLayoutIdLst>
  <p:transition spd="slow">
    <p:push/>
  </p:transition>
  <p:txStyles>
    <p:title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2215434177"/>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 id="2147483896" r:id="rId14"/>
    <p:sldLayoutId id="2147483897" r:id="rId15"/>
    <p:sldLayoutId id="2147483898" r:id="rId16"/>
    <p:sldLayoutId id="2147483899" r:id="rId17"/>
    <p:sldLayoutId id="2147483900" r:id="rId18"/>
    <p:sldLayoutId id="2147483901" r:id="rId19"/>
    <p:sldLayoutId id="2147483902" r:id="rId20"/>
    <p:sldLayoutId id="2147483903" r:id="rId21"/>
    <p:sldLayoutId id="2147483904" r:id="rId22"/>
    <p:sldLayoutId id="2147483905" r:id="rId23"/>
    <p:sldLayoutId id="2147483906" r:id="rId24"/>
    <p:sldLayoutId id="2147483907" r:id="rId25"/>
    <p:sldLayoutId id="2147483908" r:id="rId26"/>
    <p:sldLayoutId id="2147483909" r:id="rId27"/>
    <p:sldLayoutId id="2147483910" r:id="rId28"/>
    <p:sldLayoutId id="2147483911" r:id="rId29"/>
    <p:sldLayoutId id="2147483912" r:id="rId30"/>
    <p:sldLayoutId id="2147483913" r:id="rId3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b="249"/>
          <a:stretch/>
        </p:blipFill>
        <p:spPr>
          <a:xfrm>
            <a:off x="9219802" y="0"/>
            <a:ext cx="502121" cy="51435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05780729"/>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Lst>
  <p:transition>
    <p:fade/>
  </p:transition>
  <p:hf sldNum="0" hdr="0" dt="0"/>
  <p:txStyles>
    <p:titleStyle>
      <a:lvl1pPr algn="l" defTabSz="685775" rtl="0" eaLnBrk="1" latinLnBrk="0" hangingPunct="1">
        <a:lnSpc>
          <a:spcPct val="90000"/>
        </a:lnSpc>
        <a:spcBef>
          <a:spcPct val="0"/>
        </a:spcBef>
        <a:buNone/>
        <a:defRPr lang="en-US" sz="2059" b="0" kern="1200" cap="none" spc="-37" baseline="0" dirty="0" smtClean="0">
          <a:ln w="3175">
            <a:noFill/>
          </a:ln>
          <a:solidFill>
            <a:schemeClr val="tx1"/>
          </a:soli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solidFill>
            <a:schemeClr val="tx1"/>
          </a:soli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solidFill>
            <a:schemeClr val="tx1"/>
          </a:soli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2"/>
          </a:soli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solidFill>
            <a:schemeClr val="tx1"/>
          </a:soli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solidFill>
            <a:schemeClr val="tx1"/>
          </a:soli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image" Target="../media/image35.tmp"/><Relationship Id="rId4" Type="http://schemas.openxmlformats.org/officeDocument/2006/relationships/image" Target="../media/image34.tmp"/></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43.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emf"/><Relationship Id="rId4" Type="http://schemas.openxmlformats.org/officeDocument/2006/relationships/image" Target="../media/image40.emf"/><Relationship Id="rId9" Type="http://schemas.openxmlformats.org/officeDocument/2006/relationships/image" Target="../media/image45.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hyperlink" Target="https://aka.ms/powerappspowershell" TargetMode="External"/><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listpoweractivity" TargetMode="External"/><Relationship Id="rId2" Type="http://schemas.openxmlformats.org/officeDocument/2006/relationships/hyperlink" Target="https://aka.ms/downloadassetsscript" TargetMode="Externa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hyperlink" Target="https://aka.ms/ppac"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aka.ms/ppac"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hyperlink" Target="https://aka.ms/COEStarterKit" TargetMode="Externa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graphicFrame>
        <p:nvGraphicFramePr>
          <p:cNvPr id="5" name="Diagram 4">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42335056"/>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7" name="Diagram 6">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4273109681"/>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a:xfrm>
            <a:off x="426036" y="465621"/>
            <a:ext cx="8395812" cy="307777"/>
          </a:xfrm>
        </p:spPr>
        <p:txBody>
          <a:bodyPr/>
          <a:lstStyle/>
          <a:p>
            <a:r>
              <a:rPr lang="en-US"/>
              <a:t>Monitoring Capacity &amp; Why is it important?</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a:xfrm>
            <a:off x="337732" y="4835314"/>
            <a:ext cx="8690033" cy="88709"/>
          </a:xfrm>
        </p:spPr>
        <p:txBody>
          <a:bodyPr/>
          <a:lstStyle/>
          <a:p>
            <a:pPr defTabSz="685775">
              <a:defRPr/>
            </a:pPr>
            <a:r>
              <a:rPr lang="en-US">
                <a:solidFill>
                  <a:srgbClr val="505050">
                    <a:tint val="75000"/>
                  </a:srgbClr>
                </a:solidFill>
                <a:latin typeface="Segoe UI"/>
              </a:rPr>
              <a:t>© Microsoft Corporation                                                                                  								                      Dynamics 365 </a:t>
            </a:r>
          </a:p>
        </p:txBody>
      </p:sp>
      <p:grpSp>
        <p:nvGrpSpPr>
          <p:cNvPr id="27" name="Group 26">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grpSp>
        <p:nvGrpSpPr>
          <p:cNvPr id="28" name="Group 27">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Monitoring storage capacity report</a:t>
              </a:r>
              <a:br>
                <a:rPr lang="pt-BR" sz="1765">
                  <a:solidFill>
                    <a:srgbClr val="008272"/>
                  </a:solidFill>
                  <a:latin typeface="Segoe UI"/>
                </a:rPr>
              </a:br>
              <a:r>
                <a:rPr lang="en-US" sz="1176">
                  <a:solidFill>
                    <a:srgbClr val="505050"/>
                  </a:solidFill>
                  <a:latin typeface="Segoe UI"/>
                </a:rPr>
                <a:t>Storage capacity entitlements and usage </a:t>
              </a:r>
              <a:br>
                <a:rPr lang="en-US" sz="1176">
                  <a:solidFill>
                    <a:srgbClr val="505050"/>
                  </a:solidFill>
                  <a:latin typeface="Segoe UI"/>
                </a:rPr>
              </a:br>
              <a:r>
                <a:rPr lang="en-US" sz="1176">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a:solidFill>
                    <a:srgbClr val="008272"/>
                  </a:solidFill>
                  <a:latin typeface="Segoe UI Semibold"/>
                </a:rPr>
                <a:t>Create additional environments</a:t>
              </a:r>
            </a:p>
            <a:p>
              <a:pPr defTabSz="699422">
                <a:lnSpc>
                  <a:spcPct val="100000"/>
                </a:lnSpc>
                <a:spcBef>
                  <a:spcPts val="0"/>
                </a:spcBef>
                <a:spcAft>
                  <a:spcPts val="221"/>
                </a:spcAft>
                <a:defRPr/>
              </a:pPr>
              <a:r>
                <a:rPr lang="en-US" sz="1176">
                  <a:solidFill>
                    <a:srgbClr val="505050"/>
                  </a:solidFill>
                  <a:latin typeface="Segoe UI"/>
                </a:rPr>
                <a:t>When 1GB of database capacity available</a:t>
              </a:r>
            </a:p>
            <a:p>
              <a:pPr defTabSz="699422">
                <a:lnSpc>
                  <a:spcPct val="100000"/>
                </a:lnSpc>
                <a:spcBef>
                  <a:spcPts val="0"/>
                </a:spcBef>
                <a:spcAft>
                  <a:spcPts val="221"/>
                </a:spcAft>
                <a:defRPr/>
              </a:pPr>
              <a:r>
                <a:rPr lang="en-US" sz="1176">
                  <a:solidFill>
                    <a:srgbClr val="505050"/>
                  </a:solidFill>
                  <a:latin typeface="Segoe UI"/>
                </a:rPr>
                <a:t>No separate license for prod/non-prod </a:t>
              </a:r>
              <a:r>
                <a:rPr lang="en-US" sz="1176" err="1">
                  <a:solidFill>
                    <a:srgbClr val="505050"/>
                  </a:solidFill>
                  <a:latin typeface="Segoe UI"/>
                </a:rPr>
                <a:t>envs</a:t>
              </a:r>
              <a:endParaRPr lang="en-US" sz="1176">
                <a:solidFill>
                  <a:srgbClr val="505050"/>
                </a:solidFill>
                <a:latin typeface="Segoe UI"/>
              </a:endParaRPr>
            </a:p>
            <a:p>
              <a:pPr defTabSz="699422">
                <a:lnSpc>
                  <a:spcPct val="100000"/>
                </a:lnSpc>
                <a:spcBef>
                  <a:spcPts val="0"/>
                </a:spcBef>
                <a:spcAft>
                  <a:spcPts val="221"/>
                </a:spcAft>
                <a:defRPr/>
              </a:pPr>
              <a:r>
                <a:rPr lang="en-US" sz="1176">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pic>
        <p:nvPicPr>
          <p:cNvPr id="4" name="Picture 3" descr="A screenshot of a social media post&#10;&#10;Description automatically generated">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71506" y="1141460"/>
            <a:ext cx="4372495" cy="3235730"/>
          </a:xfrm>
          <a:prstGeom prst="rect">
            <a:avLst/>
          </a:prstGeom>
        </p:spPr>
      </p:pic>
      <p:sp>
        <p:nvSpPr>
          <p:cNvPr id="3" name="Rectangle 2">
            <a:extLst>
              <a:ext uri="{FF2B5EF4-FFF2-40B4-BE49-F238E27FC236}">
                <a16:creationId xmlns:a16="http://schemas.microsoft.com/office/drawing/2014/main" id="{FFD30836-879D-422D-B9D2-465EB6E09DCB}"/>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8891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New Capacity report</a:t>
            </a:r>
          </a:p>
        </p:txBody>
      </p:sp>
      <p:pic>
        <p:nvPicPr>
          <p:cNvPr id="9" name="Picture Placeholder 8" descr="A screenshot of a social media post&#10;&#10;Description automatically generated">
            <a:extLst>
              <a:ext uri="{FF2B5EF4-FFF2-40B4-BE49-F238E27FC236}">
                <a16:creationId xmlns:a16="http://schemas.microsoft.com/office/drawing/2014/main" id="{BBACAC3E-5550-4B72-A9BA-4977F66E3D6B}"/>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743" b="743"/>
          <a:stretch>
            <a:fillRect/>
          </a:stretch>
        </p:blipFill>
        <p:spPr>
          <a:xfrm>
            <a:off x="1720483" y="1201670"/>
            <a:ext cx="5759063" cy="3239036"/>
          </a:xfrm>
        </p:spPr>
      </p:pic>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5" name="Rectangle 4">
            <a:extLst>
              <a:ext uri="{FF2B5EF4-FFF2-40B4-BE49-F238E27FC236}">
                <a16:creationId xmlns:a16="http://schemas.microsoft.com/office/drawing/2014/main" id="{629DF070-A080-429F-9159-C7D012F39479}"/>
              </a:ext>
            </a:extLst>
          </p:cNvPr>
          <p:cNvSpPr/>
          <p:nvPr/>
        </p:nvSpPr>
        <p:spPr bwMode="auto">
          <a:xfrm>
            <a:off x="1664454" y="1841276"/>
            <a:ext cx="914537" cy="216124"/>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9372385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a:xfrm>
            <a:off x="271379" y="4837646"/>
            <a:ext cx="8690033" cy="88722"/>
          </a:xfrm>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53B4BCFC-3F38-4ED2-AA55-CBFD649522AA}"/>
              </a:ext>
            </a:extLst>
          </p:cNvPr>
          <p:cNvSpPr>
            <a:spLocks noGrp="1"/>
          </p:cNvSpPr>
          <p:nvPr>
            <p:ph type="pic" sz="quarter" idx="12"/>
          </p:nvPr>
        </p:nvSpPr>
        <p:spPr/>
      </p:sp>
      <p:pic>
        <p:nvPicPr>
          <p:cNvPr id="9" name="Picture 8">
            <a:extLst>
              <a:ext uri="{FF2B5EF4-FFF2-40B4-BE49-F238E27FC236}">
                <a16:creationId xmlns:a16="http://schemas.microsoft.com/office/drawing/2014/main" id="{1B9C1315-215B-43A2-880E-F785DEC60ED1}"/>
              </a:ext>
            </a:extLst>
          </p:cNvPr>
          <p:cNvPicPr>
            <a:picLocks noChangeAspect="1"/>
          </p:cNvPicPr>
          <p:nvPr/>
        </p:nvPicPr>
        <p:blipFill>
          <a:blip r:embed="rId2"/>
          <a:stretch>
            <a:fillRect/>
          </a:stretch>
        </p:blipFill>
        <p:spPr>
          <a:xfrm>
            <a:off x="1720483" y="1203565"/>
            <a:ext cx="5812480" cy="3193670"/>
          </a:xfrm>
          <a:prstGeom prst="rect">
            <a:avLst/>
          </a:prstGeom>
        </p:spPr>
      </p:pic>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A15B39CC-1D9E-4E3B-AF67-228921A613AB}"/>
              </a:ext>
            </a:extLst>
          </p:cNvPr>
          <p:cNvPicPr>
            <a:picLocks noChangeAspect="1"/>
          </p:cNvPicPr>
          <p:nvPr/>
        </p:nvPicPr>
        <p:blipFill>
          <a:blip r:embed="rId3"/>
          <a:stretch>
            <a:fillRect/>
          </a:stretch>
        </p:blipFill>
        <p:spPr>
          <a:xfrm>
            <a:off x="6153660" y="2703776"/>
            <a:ext cx="1297873" cy="230268"/>
          </a:xfrm>
          <a:prstGeom prst="rect">
            <a:avLst/>
          </a:prstGeom>
        </p:spPr>
      </p:pic>
      <p:sp>
        <p:nvSpPr>
          <p:cNvPr id="14" name="Rectangle 13">
            <a:extLst>
              <a:ext uri="{FF2B5EF4-FFF2-40B4-BE49-F238E27FC236}">
                <a16:creationId xmlns:a16="http://schemas.microsoft.com/office/drawing/2014/main" id="{4ACF1EDD-63A0-44E4-B7C4-9A97F14CFFD3}"/>
              </a:ext>
            </a:extLst>
          </p:cNvPr>
          <p:cNvSpPr/>
          <p:nvPr/>
        </p:nvSpPr>
        <p:spPr bwMode="auto">
          <a:xfrm>
            <a:off x="6961300" y="2769667"/>
            <a:ext cx="490232" cy="1332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588" b="1">
                <a:solidFill>
                  <a:srgbClr val="3C3C41"/>
                </a:solidFill>
                <a:latin typeface="Segoe UI"/>
                <a:ea typeface="Segoe UI" pitchFamily="34" charset="0"/>
                <a:cs typeface="Segoe UI" pitchFamily="34" charset="0"/>
              </a:rPr>
              <a:t>25 GB</a:t>
            </a:r>
          </a:p>
        </p:txBody>
      </p:sp>
    </p:spTree>
    <p:extLst>
      <p:ext uri="{BB962C8B-B14F-4D97-AF65-F5344CB8AC3E}">
        <p14:creationId xmlns:p14="http://schemas.microsoft.com/office/powerpoint/2010/main" val="3287030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Placeholder 7" descr="A screenshot of a social media post&#10;&#10;Description automatically generated">
            <a:extLst>
              <a:ext uri="{FF2B5EF4-FFF2-40B4-BE49-F238E27FC236}">
                <a16:creationId xmlns:a16="http://schemas.microsoft.com/office/drawing/2014/main" id="{8E1E7C1F-7DD6-428F-957F-080F38DE16E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1" b="261"/>
          <a:stretch>
            <a:fillRect/>
          </a:stretch>
        </p:blipFill>
        <p:spPr>
          <a:xfrm>
            <a:off x="1679122" y="1164664"/>
            <a:ext cx="5874545" cy="3303985"/>
          </a:xfrm>
        </p:spPr>
      </p:pic>
    </p:spTree>
    <p:extLst>
      <p:ext uri="{BB962C8B-B14F-4D97-AF65-F5344CB8AC3E}">
        <p14:creationId xmlns:p14="http://schemas.microsoft.com/office/powerpoint/2010/main" val="13650822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Picture Placeholder 3">
            <a:extLst>
              <a:ext uri="{FF2B5EF4-FFF2-40B4-BE49-F238E27FC236}">
                <a16:creationId xmlns:a16="http://schemas.microsoft.com/office/drawing/2014/main" id="{1ECF39E0-63E0-48E2-8172-148E10359655}"/>
              </a:ext>
            </a:extLst>
          </p:cNvPr>
          <p:cNvSpPr>
            <a:spLocks noGrp="1"/>
          </p:cNvSpPr>
          <p:nvPr>
            <p:ph type="pic" sz="quarter" idx="12"/>
          </p:nvPr>
        </p:nvSpPr>
        <p:spPr/>
      </p:sp>
      <p:pic>
        <p:nvPicPr>
          <p:cNvPr id="13" name="Picture Placeholder 6" descr="A screenshot of a cell phone&#10;&#10;Description automatically generated">
            <a:extLst>
              <a:ext uri="{FF2B5EF4-FFF2-40B4-BE49-F238E27FC236}">
                <a16:creationId xmlns:a16="http://schemas.microsoft.com/office/drawing/2014/main" id="{00197451-4F8E-4DD1-B566-8DBB383CF38F}"/>
              </a:ext>
            </a:extLst>
          </p:cNvPr>
          <p:cNvPicPr>
            <a:picLocks noChangeAspect="1"/>
          </p:cNvPicPr>
          <p:nvPr/>
        </p:nvPicPr>
        <p:blipFill>
          <a:blip r:embed="rId2">
            <a:extLst>
              <a:ext uri="{28A0092B-C50C-407E-A947-70E740481C1C}">
                <a14:useLocalDpi xmlns:a14="http://schemas.microsoft.com/office/drawing/2010/main" val="0"/>
              </a:ext>
            </a:extLst>
          </a:blip>
          <a:srcRect t="12888" b="12888"/>
          <a:stretch>
            <a:fillRect/>
          </a:stretch>
        </p:blipFill>
        <p:spPr>
          <a:xfrm>
            <a:off x="1664455" y="1169230"/>
            <a:ext cx="5874545" cy="3303985"/>
          </a:xfrm>
          <a:prstGeom prst="rect">
            <a:avLst/>
          </a:prstGeom>
        </p:spPr>
      </p:pic>
    </p:spTree>
    <p:extLst>
      <p:ext uri="{BB962C8B-B14F-4D97-AF65-F5344CB8AC3E}">
        <p14:creationId xmlns:p14="http://schemas.microsoft.com/office/powerpoint/2010/main" val="30335073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dirty="0"/>
              <a:t>Power Apps Admin Analytics (Canvas Apps)</a:t>
            </a:r>
          </a:p>
        </p:txBody>
      </p:sp>
      <p:sp>
        <p:nvSpPr>
          <p:cNvPr id="4" name="TextBox 3">
            <a:extLst>
              <a:ext uri="{FF2B5EF4-FFF2-40B4-BE49-F238E27FC236}">
                <a16:creationId xmlns:a16="http://schemas.microsoft.com/office/drawing/2014/main" id="{FC93A8B2-26BB-4190-AC0B-B1F48AE61654}"/>
              </a:ext>
            </a:extLst>
          </p:cNvPr>
          <p:cNvSpPr txBox="1"/>
          <p:nvPr/>
        </p:nvSpPr>
        <p:spPr>
          <a:xfrm>
            <a:off x="635278" y="2748945"/>
            <a:ext cx="2152023" cy="1384995"/>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Active User  </a:t>
            </a:r>
          </a:p>
          <a:p>
            <a:pPr marL="942963" lvl="2" indent="-257175" defTabSz="685775">
              <a:buFont typeface="Courier New" panose="02070309020205020404" pitchFamily="49" charset="0"/>
              <a:buChar char="o"/>
            </a:pPr>
            <a:r>
              <a:rPr lang="en-US" sz="900">
                <a:solidFill>
                  <a:srgbClr val="000000"/>
                </a:solidFill>
                <a:latin typeface="Segoe UI"/>
              </a:rPr>
              <a:t>How many users are using the app</a:t>
            </a:r>
          </a:p>
          <a:p>
            <a:pPr marL="942963" lvl="2" indent="-257175" defTabSz="685775">
              <a:buFont typeface="Courier New" panose="02070309020205020404" pitchFamily="49" charset="0"/>
              <a:buChar char="o"/>
            </a:pPr>
            <a:r>
              <a:rPr lang="en-US" sz="900">
                <a:solidFill>
                  <a:srgbClr val="000000"/>
                </a:solidFill>
                <a:latin typeface="Segoe UI"/>
              </a:rPr>
              <a:t>Daily active usage</a:t>
            </a:r>
          </a:p>
          <a:p>
            <a:pPr marL="685788" lvl="2" defTabSz="685775"/>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Location  </a:t>
            </a:r>
          </a:p>
          <a:p>
            <a:pPr marL="942963" lvl="2" indent="-257175" defTabSz="685775">
              <a:buFont typeface="Courier New" panose="02070309020205020404" pitchFamily="49" charset="0"/>
              <a:buChar char="o"/>
            </a:pPr>
            <a:r>
              <a:rPr lang="en-US" sz="900">
                <a:solidFill>
                  <a:srgbClr val="000000"/>
                </a:solidFill>
                <a:latin typeface="Segoe UI"/>
              </a:rPr>
              <a:t>Where is the usage of apps</a:t>
            </a:r>
          </a:p>
          <a:p>
            <a:pPr marL="942963" lvl="2" indent="-257175" defTabSz="685775">
              <a:buFont typeface="Courier New" panose="02070309020205020404" pitchFamily="49" charset="0"/>
              <a:buChar char="o"/>
            </a:pPr>
            <a:r>
              <a:rPr lang="en-US" sz="900">
                <a:solidFill>
                  <a:srgbClr val="000000"/>
                </a:solidFill>
                <a:latin typeface="Segoe UI"/>
              </a:rPr>
              <a:t>Drill down by country</a:t>
            </a:r>
            <a:endParaRPr lang="en-US" sz="1200">
              <a:solidFill>
                <a:srgbClr val="000000"/>
              </a:solidFill>
              <a:latin typeface="Segoe UI"/>
            </a:endParaRPr>
          </a:p>
        </p:txBody>
      </p:sp>
      <p:grpSp>
        <p:nvGrpSpPr>
          <p:cNvPr id="7" name="Group 6">
            <a:extLst>
              <a:ext uri="{FF2B5EF4-FFF2-40B4-BE49-F238E27FC236}">
                <a16:creationId xmlns:a16="http://schemas.microsoft.com/office/drawing/2014/main" id="{E9295265-59A8-4E24-861E-288A917E24F0}"/>
              </a:ext>
            </a:extLst>
          </p:cNvPr>
          <p:cNvGrpSpPr/>
          <p:nvPr/>
        </p:nvGrpSpPr>
        <p:grpSpPr>
          <a:xfrm>
            <a:off x="1279528" y="1038884"/>
            <a:ext cx="863522" cy="1175274"/>
            <a:chOff x="2470418" y="1462828"/>
            <a:chExt cx="1151362" cy="1567032"/>
          </a:xfrm>
        </p:grpSpPr>
        <p:sp>
          <p:nvSpPr>
            <p:cNvPr id="9" name="Oval 8">
              <a:extLst>
                <a:ext uri="{FF2B5EF4-FFF2-40B4-BE49-F238E27FC236}">
                  <a16:creationId xmlns:a16="http://schemas.microsoft.com/office/drawing/2014/main" id="{56B0CAB6-D191-462A-B3CF-CE9015355D12}"/>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1" name="Power BI">
              <a:extLst>
                <a:ext uri="{FF2B5EF4-FFF2-40B4-BE49-F238E27FC236}">
                  <a16:creationId xmlns:a16="http://schemas.microsoft.com/office/drawing/2014/main" id="{E773BE8F-4C4F-40D6-8D7E-47E2893F7E1F}"/>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3" name="Freeform 35">
              <a:extLst>
                <a:ext uri="{FF2B5EF4-FFF2-40B4-BE49-F238E27FC236}">
                  <a16:creationId xmlns:a16="http://schemas.microsoft.com/office/drawing/2014/main" id="{346014D8-AE81-4BDB-A448-730CC5B75B35}"/>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4" name="Group 13">
            <a:extLst>
              <a:ext uri="{FF2B5EF4-FFF2-40B4-BE49-F238E27FC236}">
                <a16:creationId xmlns:a16="http://schemas.microsoft.com/office/drawing/2014/main" id="{E7282656-D8E6-424B-A5B8-2FF25BB705ED}"/>
              </a:ext>
            </a:extLst>
          </p:cNvPr>
          <p:cNvGrpSpPr/>
          <p:nvPr/>
        </p:nvGrpSpPr>
        <p:grpSpPr>
          <a:xfrm>
            <a:off x="3863312" y="1038884"/>
            <a:ext cx="863522" cy="1175274"/>
            <a:chOff x="5048777" y="1462828"/>
            <a:chExt cx="1151362" cy="1567032"/>
          </a:xfrm>
        </p:grpSpPr>
        <p:sp>
          <p:nvSpPr>
            <p:cNvPr id="15" name="Oval 14">
              <a:extLst>
                <a:ext uri="{FF2B5EF4-FFF2-40B4-BE49-F238E27FC236}">
                  <a16:creationId xmlns:a16="http://schemas.microsoft.com/office/drawing/2014/main" id="{6E7B4AA4-266D-47A8-8533-163130691A4C}"/>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6" name="Power BI">
              <a:extLst>
                <a:ext uri="{FF2B5EF4-FFF2-40B4-BE49-F238E27FC236}">
                  <a16:creationId xmlns:a16="http://schemas.microsoft.com/office/drawing/2014/main" id="{C4F0918F-B77A-45BB-B4E2-F73D1AAE149E}"/>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17" name="Freeform 20">
              <a:extLst>
                <a:ext uri="{FF2B5EF4-FFF2-40B4-BE49-F238E27FC236}">
                  <a16:creationId xmlns:a16="http://schemas.microsoft.com/office/drawing/2014/main" id="{4CC728E6-319C-4939-9ADC-F45C9785A0CC}"/>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8" name="Group 17">
            <a:extLst>
              <a:ext uri="{FF2B5EF4-FFF2-40B4-BE49-F238E27FC236}">
                <a16:creationId xmlns:a16="http://schemas.microsoft.com/office/drawing/2014/main" id="{75A5440D-AE83-42E2-A5A8-625DEDC4C882}"/>
              </a:ext>
            </a:extLst>
          </p:cNvPr>
          <p:cNvGrpSpPr/>
          <p:nvPr/>
        </p:nvGrpSpPr>
        <p:grpSpPr>
          <a:xfrm>
            <a:off x="6304181" y="1048338"/>
            <a:ext cx="1149352" cy="1165820"/>
            <a:chOff x="7480902" y="1462828"/>
            <a:chExt cx="1532469" cy="1554426"/>
          </a:xfrm>
        </p:grpSpPr>
        <p:sp>
          <p:nvSpPr>
            <p:cNvPr id="19" name="Oval 18">
              <a:extLst>
                <a:ext uri="{FF2B5EF4-FFF2-40B4-BE49-F238E27FC236}">
                  <a16:creationId xmlns:a16="http://schemas.microsoft.com/office/drawing/2014/main" id="{B90E490C-069A-493D-96A3-224B82728532}"/>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20" name="Power BI">
              <a:extLst>
                <a:ext uri="{FF2B5EF4-FFF2-40B4-BE49-F238E27FC236}">
                  <a16:creationId xmlns:a16="http://schemas.microsoft.com/office/drawing/2014/main" id="{7C7B9F07-6373-491E-A41D-F36795D97BD9}"/>
                </a:ext>
              </a:extLst>
            </p:cNvPr>
            <p:cNvSpPr txBox="1"/>
            <p:nvPr/>
          </p:nvSpPr>
          <p:spPr>
            <a:xfrm>
              <a:off x="7480902" y="2709478"/>
              <a:ext cx="153246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99C446F0-25BF-4617-A3A9-6897757FFED7}"/>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2" name="TextBox 21">
            <a:extLst>
              <a:ext uri="{FF2B5EF4-FFF2-40B4-BE49-F238E27FC236}">
                <a16:creationId xmlns:a16="http://schemas.microsoft.com/office/drawing/2014/main" id="{7D33265A-EAC1-4536-920A-4968E9ABCC2F}"/>
              </a:ext>
            </a:extLst>
          </p:cNvPr>
          <p:cNvSpPr txBox="1"/>
          <p:nvPr/>
        </p:nvSpPr>
        <p:spPr>
          <a:xfrm>
            <a:off x="3219062" y="2748946"/>
            <a:ext cx="2152023" cy="92333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App usage  </a:t>
            </a:r>
          </a:p>
          <a:p>
            <a:pPr marL="942963" lvl="2" indent="-257175" defTabSz="685775">
              <a:buFont typeface="Courier New" panose="02070309020205020404" pitchFamily="49" charset="0"/>
              <a:buChar char="o"/>
            </a:pPr>
            <a:r>
              <a:rPr lang="en-US" sz="900">
                <a:solidFill>
                  <a:srgbClr val="000000"/>
                </a:solidFill>
                <a:latin typeface="Segoe UI"/>
              </a:rPr>
              <a:t>App launches across device platform</a:t>
            </a:r>
          </a:p>
          <a:p>
            <a:pPr marL="942963" lvl="2" indent="-257175" defTabSz="685775">
              <a:buFont typeface="Courier New" panose="02070309020205020404" pitchFamily="49" charset="0"/>
              <a:buChar char="o"/>
            </a:pPr>
            <a:r>
              <a:rPr lang="en-US" sz="900">
                <a:solidFill>
                  <a:srgbClr val="000000"/>
                </a:solidFill>
                <a:latin typeface="Segoe UI"/>
              </a:rPr>
              <a:t>App launches across player version</a:t>
            </a:r>
          </a:p>
          <a:p>
            <a:pPr marL="600075" lvl="1" indent="-257175" defTabSz="685775">
              <a:buFont typeface="Courier New" panose="02070309020205020404" pitchFamily="49" charset="0"/>
              <a:buChar char="o"/>
            </a:pPr>
            <a:endParaRPr lang="en-US" sz="1200">
              <a:solidFill>
                <a:srgbClr val="000000"/>
              </a:solidFill>
              <a:latin typeface="Segoe UI"/>
            </a:endParaRPr>
          </a:p>
        </p:txBody>
      </p:sp>
      <p:sp>
        <p:nvSpPr>
          <p:cNvPr id="23" name="TextBox 22">
            <a:extLst>
              <a:ext uri="{FF2B5EF4-FFF2-40B4-BE49-F238E27FC236}">
                <a16:creationId xmlns:a16="http://schemas.microsoft.com/office/drawing/2014/main" id="{FC30C557-428A-4522-813B-97731B86AC35}"/>
              </a:ext>
            </a:extLst>
          </p:cNvPr>
          <p:cNvSpPr txBox="1"/>
          <p:nvPr/>
        </p:nvSpPr>
        <p:spPr>
          <a:xfrm>
            <a:off x="5802845" y="2748945"/>
            <a:ext cx="2152023" cy="2077492"/>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Service Performance </a:t>
            </a:r>
          </a:p>
          <a:p>
            <a:pPr marL="942963" lvl="2" indent="-257175" defTabSz="685775">
              <a:buFont typeface="Courier New" panose="02070309020205020404" pitchFamily="49" charset="0"/>
              <a:buChar char="o"/>
            </a:pPr>
            <a:r>
              <a:rPr lang="en-US" sz="900">
                <a:solidFill>
                  <a:srgbClr val="000000"/>
                </a:solidFill>
                <a:latin typeface="Segoe UI"/>
              </a:rPr>
              <a:t>Best performing service</a:t>
            </a:r>
          </a:p>
          <a:p>
            <a:pPr marL="942963" lvl="2" indent="-257175" defTabSz="685775">
              <a:buFont typeface="Courier New" panose="02070309020205020404" pitchFamily="49" charset="0"/>
              <a:buChar char="o"/>
            </a:pPr>
            <a:r>
              <a:rPr lang="en-US" sz="900">
                <a:solidFill>
                  <a:srgbClr val="000000"/>
                </a:solidFill>
                <a:latin typeface="Segoe UI"/>
              </a:rPr>
              <a:t>Least performing service</a:t>
            </a:r>
          </a:p>
          <a:p>
            <a:pPr marL="942963" lvl="2" indent="-257175" defTabSz="685775">
              <a:buFont typeface="Courier New" panose="02070309020205020404" pitchFamily="49" charset="0"/>
              <a:buChar char="o"/>
            </a:pPr>
            <a:r>
              <a:rPr lang="en-US" sz="900">
                <a:solidFill>
                  <a:srgbClr val="000000"/>
                </a:solidFill>
                <a:latin typeface="Segoe UI"/>
              </a:rPr>
              <a:t>Service response time</a:t>
            </a:r>
          </a:p>
          <a:p>
            <a:pPr marL="942963" lvl="2" indent="-257175" defTabSz="685775">
              <a:buFont typeface="Courier New" panose="02070309020205020404" pitchFamily="49" charset="0"/>
              <a:buChar char="o"/>
            </a:pPr>
            <a:r>
              <a:rPr lang="en-US" sz="900">
                <a:solidFill>
                  <a:srgbClr val="000000"/>
                </a:solidFill>
                <a:latin typeface="Segoe UI"/>
              </a:rPr>
              <a:t>And more</a:t>
            </a:r>
          </a:p>
          <a:p>
            <a:pPr marL="942963" lvl="2" indent="-257175" defTabSz="685775">
              <a:buFont typeface="Courier New" panose="02070309020205020404" pitchFamily="49" charset="0"/>
              <a:buChar char="o"/>
            </a:pPr>
            <a:endParaRPr lang="en-US" sz="9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Error reporting  </a:t>
            </a:r>
          </a:p>
          <a:p>
            <a:pPr marL="942963" lvl="2" indent="-257175" defTabSz="685775">
              <a:buFont typeface="Courier New" panose="02070309020205020404" pitchFamily="49" charset="0"/>
              <a:buChar char="o"/>
            </a:pPr>
            <a:r>
              <a:rPr lang="en-US" sz="900">
                <a:solidFill>
                  <a:srgbClr val="000000"/>
                </a:solidFill>
                <a:latin typeface="Segoe UI"/>
              </a:rPr>
              <a:t>Apps by toast error count</a:t>
            </a:r>
          </a:p>
          <a:p>
            <a:pPr marL="942963" lvl="2" indent="-257175" defTabSz="685775">
              <a:buFont typeface="Courier New" panose="02070309020205020404" pitchFamily="49" charset="0"/>
              <a:buChar char="o"/>
            </a:pPr>
            <a:r>
              <a:rPr lang="en-US" sz="900">
                <a:solidFill>
                  <a:srgbClr val="000000"/>
                </a:solidFill>
                <a:latin typeface="Segoe UI"/>
              </a:rPr>
              <a:t>Toast error trend</a:t>
            </a:r>
          </a:p>
          <a:p>
            <a:pPr marL="942963" lvl="2" indent="-257175" defTabSz="685775">
              <a:buFont typeface="Courier New" panose="02070309020205020404" pitchFamily="49" charset="0"/>
              <a:buChar char="o"/>
            </a:pPr>
            <a:r>
              <a:rPr lang="en-US" sz="900">
                <a:solidFill>
                  <a:srgbClr val="000000"/>
                </a:solidFill>
                <a:latin typeface="Segoe UI"/>
              </a:rPr>
              <a:t>Error breakdown by </a:t>
            </a:r>
            <a:r>
              <a:rPr lang="en-US" sz="900" err="1">
                <a:solidFill>
                  <a:srgbClr val="000000"/>
                </a:solidFill>
                <a:latin typeface="Segoe UI"/>
              </a:rPr>
              <a:t>httpstatus</a:t>
            </a:r>
            <a:endParaRPr lang="en-US" sz="900">
              <a:solidFill>
                <a:srgbClr val="000000"/>
              </a:solidFill>
              <a:latin typeface="Segoe UI"/>
            </a:endParaRPr>
          </a:p>
          <a:p>
            <a:pPr marL="942963" lvl="2" indent="-257175" defTabSz="685775">
              <a:buFont typeface="Courier New" panose="02070309020205020404" pitchFamily="49" charset="0"/>
              <a:buChar char="o"/>
            </a:pPr>
            <a:endParaRPr lang="en-US" sz="1200">
              <a:solidFill>
                <a:srgbClr val="000000"/>
              </a:solidFill>
              <a:latin typeface="Segoe UI"/>
            </a:endParaRPr>
          </a:p>
        </p:txBody>
      </p:sp>
    </p:spTree>
    <p:extLst>
      <p:ext uri="{BB962C8B-B14F-4D97-AF65-F5344CB8AC3E}">
        <p14:creationId xmlns:p14="http://schemas.microsoft.com/office/powerpoint/2010/main" val="994461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E211947-8778-4739-9F77-FF4BE6E9F5D8}"/>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3070025828"/>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a:t>Common Data Service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60"/>
            <a:ext cx="2462022" cy="22159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#of Active users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Active user trends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Top active users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Mode of access</a:t>
            </a:r>
          </a:p>
          <a:p>
            <a:pPr marL="942963" lvl="2" indent="-257175" defTabSz="685775">
              <a:buFont typeface="Courier New" panose="02070309020205020404" pitchFamily="49" charset="0"/>
              <a:buChar char="o"/>
            </a:pPr>
            <a:r>
              <a:rPr lang="en-US" sz="1200">
                <a:solidFill>
                  <a:srgbClr val="000000"/>
                </a:solidFill>
                <a:latin typeface="Segoe UI"/>
              </a:rPr>
              <a:t>By OS</a:t>
            </a:r>
          </a:p>
          <a:p>
            <a:pPr marL="942963" lvl="2" indent="-257175" defTabSz="685775">
              <a:buFont typeface="Courier New" panose="02070309020205020404" pitchFamily="49" charset="0"/>
              <a:buChar char="o"/>
            </a:pPr>
            <a:r>
              <a:rPr lang="en-US" sz="1200">
                <a:solidFill>
                  <a:srgbClr val="000000"/>
                </a:solidFill>
                <a:latin typeface="Segoe UI"/>
              </a:rPr>
              <a:t>Device type</a:t>
            </a:r>
          </a:p>
          <a:p>
            <a:pPr marL="942963" lvl="2" indent="-257175" defTabSz="685775">
              <a:buFont typeface="Courier New" panose="02070309020205020404" pitchFamily="49" charset="0"/>
              <a:buChar char="o"/>
            </a:pPr>
            <a:r>
              <a:rPr lang="en-US" sz="1200">
                <a:solidFill>
                  <a:srgbClr val="000000"/>
                </a:solidFill>
                <a:latin typeface="Segoe UI"/>
              </a:rPr>
              <a:t>Browser</a:t>
            </a:r>
          </a:p>
          <a:p>
            <a:pPr marL="942963" lvl="2" indent="-257175" defTabSz="685775">
              <a:buFont typeface="Courier New" panose="02070309020205020404" pitchFamily="49" charset="0"/>
              <a:buChar char="o"/>
            </a:pPr>
            <a:r>
              <a:rPr lang="en-US" sz="1200">
                <a:solidFill>
                  <a:srgbClr val="000000"/>
                </a:solidFill>
                <a:latin typeface="Segoe UI"/>
              </a:rPr>
              <a:t>And more</a:t>
            </a:r>
          </a:p>
          <a:p>
            <a:pPr marL="342900" lvl="1" defTabSz="685775"/>
            <a:endParaRPr lang="en-US" sz="120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234384" y="1103564"/>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140239"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7001422" y="1103563"/>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477466" y="2425892"/>
            <a:ext cx="2130785" cy="230832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System jobs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Throughput</a:t>
            </a:r>
          </a:p>
          <a:p>
            <a:pPr marL="942963" lvl="2" indent="-257175" defTabSz="685775">
              <a:buFont typeface="Courier New" panose="02070309020205020404" pitchFamily="49" charset="0"/>
              <a:buChar char="o"/>
            </a:pPr>
            <a:r>
              <a:rPr lang="en-US" sz="900">
                <a:solidFill>
                  <a:srgbClr val="000000"/>
                </a:solidFill>
                <a:latin typeface="Segoe UI"/>
              </a:rPr>
              <a:t>Top failures</a:t>
            </a:r>
          </a:p>
          <a:p>
            <a:pPr marL="942963" lvl="2" indent="-257175" defTabSz="685775">
              <a:buFont typeface="Courier New" panose="02070309020205020404" pitchFamily="49" charset="0"/>
              <a:buChar char="o"/>
            </a:pPr>
            <a:r>
              <a:rPr lang="en-US" sz="900">
                <a:solidFill>
                  <a:srgbClr val="000000"/>
                </a:solidFill>
                <a:latin typeface="Segoe UI"/>
              </a:rPr>
              <a:t>Backlog</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Plug-in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Execution time</a:t>
            </a:r>
          </a:p>
          <a:p>
            <a:pPr marL="942963" lvl="2" indent="-257175" defTabSz="685775">
              <a:buFont typeface="Courier New" panose="02070309020205020404" pitchFamily="49" charset="0"/>
              <a:buChar char="o"/>
            </a:pPr>
            <a:r>
              <a:rPr lang="en-US" sz="900">
                <a:solidFill>
                  <a:srgbClr val="000000"/>
                </a:solidFill>
                <a:latin typeface="Segoe UI"/>
              </a:rPr>
              <a:t>Top failures</a:t>
            </a:r>
          </a:p>
          <a:p>
            <a:pPr marL="942963" lvl="2"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API calls analysis</a:t>
            </a:r>
          </a:p>
          <a:p>
            <a:pPr marL="942963" lvl="2" indent="-257175" defTabSz="685775">
              <a:buFont typeface="Courier New" panose="02070309020205020404" pitchFamily="49" charset="0"/>
              <a:buChar char="o"/>
            </a:pPr>
            <a:r>
              <a:rPr lang="en-US" sz="900">
                <a:solidFill>
                  <a:srgbClr val="000000"/>
                </a:solidFill>
                <a:latin typeface="Segoe UI"/>
              </a:rPr>
              <a:t>Pass rate</a:t>
            </a:r>
          </a:p>
          <a:p>
            <a:pPr marL="942963" lvl="2" indent="-257175" defTabSz="685775">
              <a:buFont typeface="Courier New" panose="02070309020205020404" pitchFamily="49" charset="0"/>
              <a:buChar char="o"/>
            </a:pPr>
            <a:r>
              <a:rPr lang="en-US" sz="900">
                <a:solidFill>
                  <a:srgbClr val="000000"/>
                </a:solidFill>
                <a:latin typeface="Segoe UI"/>
              </a:rPr>
              <a:t>Most used </a:t>
            </a:r>
            <a:r>
              <a:rPr lang="en-US" sz="900" err="1">
                <a:solidFill>
                  <a:srgbClr val="000000"/>
                </a:solidFill>
                <a:latin typeface="Segoe UI"/>
              </a:rPr>
              <a:t>Api’s</a:t>
            </a:r>
            <a:endParaRPr lang="en-US" sz="900">
              <a:solidFill>
                <a:srgbClr val="000000"/>
              </a:solidFill>
              <a:latin typeface="Segoe UI"/>
            </a:endParaRPr>
          </a:p>
          <a:p>
            <a:pPr marL="942963" lvl="2" indent="-257175" defTabSz="685775">
              <a:buFont typeface="Courier New" panose="02070309020205020404" pitchFamily="49" charset="0"/>
              <a:buChar char="o"/>
            </a:pPr>
            <a:r>
              <a:rPr lang="en-US" sz="900">
                <a:solidFill>
                  <a:srgbClr val="000000"/>
                </a:solidFill>
                <a:latin typeface="Segoe UI"/>
              </a:rPr>
              <a:t>Top failures</a:t>
            </a: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1800493"/>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a:solidFill>
                  <a:srgbClr val="000000"/>
                </a:solidFill>
                <a:latin typeface="Segoe UI"/>
              </a:rPr>
              <a:t>Most used out of the box entities</a:t>
            </a:r>
          </a:p>
          <a:p>
            <a:pPr marL="600075" lvl="1" indent="-257175" defTabSz="685775">
              <a:buFont typeface="Courier New" panose="02070309020205020404" pitchFamily="49" charset="0"/>
              <a:buChar char="o"/>
            </a:pPr>
            <a:endParaRPr lang="en-US" sz="9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Most used custom entities</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Activities performed (CRUD)</a:t>
            </a:r>
          </a:p>
          <a:p>
            <a:pPr marL="600075" lvl="1" indent="-257175" defTabSz="685775">
              <a:buFont typeface="Courier New" panose="02070309020205020404" pitchFamily="49" charset="0"/>
              <a:buChar char="o"/>
            </a:pPr>
            <a:endParaRPr lang="en-US" sz="1200">
              <a:solidFill>
                <a:srgbClr val="000000"/>
              </a:solidFill>
              <a:latin typeface="Segoe UI"/>
            </a:endParaRPr>
          </a:p>
          <a:p>
            <a:pPr marL="600075" lvl="1" indent="-257175" defTabSz="685775">
              <a:buFont typeface="Courier New" panose="02070309020205020404" pitchFamily="49" charset="0"/>
              <a:buChar char="o"/>
            </a:pPr>
            <a:r>
              <a:rPr lang="en-US" sz="1200">
                <a:solidFill>
                  <a:srgbClr val="000000"/>
                </a:solidFill>
                <a:latin typeface="Segoe UI"/>
              </a:rPr>
              <a:t>System jobs, Plug-in’s and API call usage</a:t>
            </a:r>
          </a:p>
        </p:txBody>
      </p:sp>
    </p:spTree>
    <p:extLst>
      <p:ext uri="{BB962C8B-B14F-4D97-AF65-F5344CB8AC3E}">
        <p14:creationId xmlns:p14="http://schemas.microsoft.com/office/powerpoint/2010/main" val="4959543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D22EF04-E0E2-4D7D-B8C6-EA99C9142864}"/>
              </a:ext>
            </a:extLst>
          </p:cNvPr>
          <p:cNvPicPr>
            <a:picLocks noChangeAspect="1"/>
          </p:cNvPicPr>
          <p:nvPr/>
        </p:nvPicPr>
        <p:blipFill>
          <a:blip r:embed="rId3"/>
          <a:stretch>
            <a:fillRect/>
          </a:stretch>
        </p:blipFill>
        <p:spPr>
          <a:xfrm>
            <a:off x="555926" y="0"/>
            <a:ext cx="8032148" cy="5143500"/>
          </a:xfrm>
          <a:prstGeom prst="rect">
            <a:avLst/>
          </a:prstGeom>
        </p:spPr>
      </p:pic>
    </p:spTree>
    <p:extLst>
      <p:ext uri="{BB962C8B-B14F-4D97-AF65-F5344CB8AC3E}">
        <p14:creationId xmlns:p14="http://schemas.microsoft.com/office/powerpoint/2010/main" val="1222177881"/>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88599"/>
            <a:ext cx="8263890" cy="415499"/>
          </a:xfrm>
        </p:spPr>
        <p:txBody>
          <a:bodyPr/>
          <a:lstStyle/>
          <a:p>
            <a:r>
              <a:rPr lang="en-US" dirty="0"/>
              <a:t>Power Automate Environment Admin Analytics </a:t>
            </a:r>
          </a:p>
        </p:txBody>
      </p:sp>
      <p:sp>
        <p:nvSpPr>
          <p:cNvPr id="4" name="TextBox 3">
            <a:extLst>
              <a:ext uri="{FF2B5EF4-FFF2-40B4-BE49-F238E27FC236}">
                <a16:creationId xmlns:a16="http://schemas.microsoft.com/office/drawing/2014/main" id="{FC93A8B2-26BB-4190-AC0B-B1F48AE61654}"/>
              </a:ext>
            </a:extLst>
          </p:cNvPr>
          <p:cNvSpPr txBox="1"/>
          <p:nvPr/>
        </p:nvSpPr>
        <p:spPr>
          <a:xfrm>
            <a:off x="435134" y="2628859"/>
            <a:ext cx="2462022" cy="152349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Types of flows created</a:t>
            </a:r>
          </a:p>
          <a:p>
            <a:pPr marL="942963" lvl="2" indent="-257175" defTabSz="685775">
              <a:buFont typeface="Courier New" panose="02070309020205020404" pitchFamily="49" charset="0"/>
              <a:buChar char="o"/>
            </a:pPr>
            <a:r>
              <a:rPr lang="en-US" sz="900" dirty="0">
                <a:solidFill>
                  <a:srgbClr val="000000"/>
                </a:solidFill>
                <a:latin typeface="Segoe UI"/>
              </a:rPr>
              <a:t>Button click</a:t>
            </a:r>
          </a:p>
          <a:p>
            <a:pPr marL="942963" lvl="2" indent="-257175" defTabSz="685775">
              <a:buFont typeface="Courier New" panose="02070309020205020404" pitchFamily="49" charset="0"/>
              <a:buChar char="o"/>
            </a:pPr>
            <a:r>
              <a:rPr lang="en-US" sz="900" dirty="0">
                <a:solidFill>
                  <a:srgbClr val="000000"/>
                </a:solidFill>
                <a:latin typeface="Segoe UI"/>
              </a:rPr>
              <a:t>Scheduled </a:t>
            </a:r>
          </a:p>
          <a:p>
            <a:pPr marL="942963" lvl="2" indent="-257175" defTabSz="685775">
              <a:buFont typeface="Courier New" panose="02070309020205020404" pitchFamily="49" charset="0"/>
              <a:buChar char="o"/>
            </a:pPr>
            <a:r>
              <a:rPr lang="en-US" sz="900" dirty="0">
                <a:solidFill>
                  <a:srgbClr val="000000"/>
                </a:solidFill>
                <a:latin typeface="Segoe UI"/>
              </a:rPr>
              <a:t>System events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 creation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Created flow list view</a:t>
            </a:r>
          </a:p>
          <a:p>
            <a:pPr marL="342900" lvl="1" defTabSz="685775"/>
            <a:endParaRPr lang="en-US" sz="1200" dirty="0">
              <a:solidFill>
                <a:srgbClr val="000000"/>
              </a:solidFill>
              <a:latin typeface="Segoe UI"/>
            </a:endParaRPr>
          </a:p>
        </p:txBody>
      </p:sp>
      <p:grpSp>
        <p:nvGrpSpPr>
          <p:cNvPr id="3" name="Group 2">
            <a:extLst>
              <a:ext uri="{FF2B5EF4-FFF2-40B4-BE49-F238E27FC236}">
                <a16:creationId xmlns:a16="http://schemas.microsoft.com/office/drawing/2014/main" id="{332C7F02-5ADC-4D51-A403-6C36BD3AAA3E}"/>
              </a:ext>
            </a:extLst>
          </p:cNvPr>
          <p:cNvGrpSpPr/>
          <p:nvPr/>
        </p:nvGrpSpPr>
        <p:grpSpPr>
          <a:xfrm>
            <a:off x="1334964" y="1097121"/>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5" name="Group 4">
            <a:extLst>
              <a:ext uri="{FF2B5EF4-FFF2-40B4-BE49-F238E27FC236}">
                <a16:creationId xmlns:a16="http://schemas.microsoft.com/office/drawing/2014/main" id="{1A4BAACE-05D9-40B8-AF72-2B41A47CD4F1}"/>
              </a:ext>
            </a:extLst>
          </p:cNvPr>
          <p:cNvGrpSpPr/>
          <p:nvPr/>
        </p:nvGrpSpPr>
        <p:grpSpPr>
          <a:xfrm>
            <a:off x="4072092"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22" name="Group 21">
            <a:extLst>
              <a:ext uri="{FF2B5EF4-FFF2-40B4-BE49-F238E27FC236}">
                <a16:creationId xmlns:a16="http://schemas.microsoft.com/office/drawing/2014/main" id="{0B6943B3-A556-4C69-A7E9-FA3607EC12A4}"/>
              </a:ext>
            </a:extLst>
          </p:cNvPr>
          <p:cNvGrpSpPr/>
          <p:nvPr/>
        </p:nvGrpSpPr>
        <p:grpSpPr>
          <a:xfrm>
            <a:off x="6842318" y="1097121"/>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318361" y="2418895"/>
            <a:ext cx="2130785" cy="170816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Total number of errors</a:t>
            </a:r>
          </a:p>
          <a:p>
            <a:pPr marL="942963" lvl="2" indent="-257175" defTabSz="685775">
              <a:buFont typeface="Courier New" panose="02070309020205020404" pitchFamily="49" charset="0"/>
              <a:buChar char="o"/>
            </a:pPr>
            <a:r>
              <a:rPr lang="en-US" sz="900" dirty="0">
                <a:solidFill>
                  <a:srgbClr val="000000"/>
                </a:solidFill>
                <a:latin typeface="Segoe UI"/>
              </a:rPr>
              <a:t>Split by error type</a:t>
            </a:r>
            <a:endParaRPr lang="en-US" sz="1200" dirty="0">
              <a:solidFill>
                <a:srgbClr val="000000"/>
              </a:solidFill>
              <a:latin typeface="Segoe UI"/>
            </a:endParaRP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Errors across flows</a:t>
            </a:r>
          </a:p>
          <a:p>
            <a:pPr marL="942963" lvl="2" indent="-257175" defTabSz="685775">
              <a:buFont typeface="Courier New" panose="02070309020205020404" pitchFamily="49" charset="0"/>
              <a:buChar char="o"/>
            </a:pPr>
            <a:r>
              <a:rPr lang="en-US" sz="900" dirty="0">
                <a:solidFill>
                  <a:srgbClr val="000000"/>
                </a:solidFill>
                <a:latin typeface="Segoe UI"/>
              </a:rPr>
              <a:t>List of errors by flow name</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err="1">
                <a:solidFill>
                  <a:srgbClr val="000000"/>
                </a:solidFill>
                <a:latin typeface="Segoe UI"/>
              </a:rPr>
              <a:t>PowerBI</a:t>
            </a:r>
            <a:r>
              <a:rPr lang="en-US" sz="1200" dirty="0">
                <a:solidFill>
                  <a:srgbClr val="000000"/>
                </a:solidFill>
                <a:latin typeface="Segoe UI"/>
              </a:rPr>
              <a:t> capabilities to drill down </a:t>
            </a:r>
          </a:p>
          <a:p>
            <a:pPr marL="342900" lvl="1" defTabSz="685775"/>
            <a:endParaRPr lang="en-US" sz="1200" dirty="0">
              <a:solidFill>
                <a:srgbClr val="000000"/>
              </a:solidFill>
              <a:latin typeface="Segoe UI"/>
            </a:endParaRPr>
          </a:p>
        </p:txBody>
      </p:sp>
      <p:sp>
        <p:nvSpPr>
          <p:cNvPr id="24" name="TextBox 23">
            <a:extLst>
              <a:ext uri="{FF2B5EF4-FFF2-40B4-BE49-F238E27FC236}">
                <a16:creationId xmlns:a16="http://schemas.microsoft.com/office/drawing/2014/main" id="{FB33E03F-9DEE-4A52-AC2B-14FD1CAF3538}"/>
              </a:ext>
            </a:extLst>
          </p:cNvPr>
          <p:cNvSpPr txBox="1"/>
          <p:nvPr/>
        </p:nvSpPr>
        <p:spPr>
          <a:xfrm>
            <a:off x="3289391" y="2628860"/>
            <a:ext cx="2462022" cy="23544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Run metrics - </a:t>
            </a:r>
            <a:r>
              <a:rPr lang="en-US" sz="900" dirty="0">
                <a:solidFill>
                  <a:srgbClr val="000000"/>
                </a:solidFill>
                <a:latin typeface="Segoe UI"/>
              </a:rPr>
              <a:t>Active runs, success and failure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 trend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Shared flows and types, flow names, # of shares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Connectors by runs, # connections, flows involved and drill down on flows</a:t>
            </a:r>
          </a:p>
        </p:txBody>
      </p:sp>
    </p:spTree>
    <p:extLst>
      <p:ext uri="{BB962C8B-B14F-4D97-AF65-F5344CB8AC3E}">
        <p14:creationId xmlns:p14="http://schemas.microsoft.com/office/powerpoint/2010/main" val="8672079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a:t>Monitor: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202155873"/>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ü"/>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Review out-of-box analytics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ü"/>
                      </a:pPr>
                      <a:r>
                        <a:rPr lang="en-US" sz="120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ü"/>
                      </a:pPr>
                      <a:r>
                        <a:rPr lang="en-US" sz="120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Identify and empower champions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ü"/>
                      </a:pPr>
                      <a:r>
                        <a:rPr lang="en-US" sz="120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Wingdings" panose="05000000000000000000" pitchFamily="2" charset="2"/>
                        <a:buNone/>
                      </a:pPr>
                      <a:endParaRPr lang="en-US" sz="1200">
                        <a:solidFill>
                          <a:schemeClr val="tx1"/>
                        </a:solidFill>
                      </a:endParaRP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899A808-8567-4532-B999-F150DDCDA5E1}"/>
              </a:ext>
            </a:extLst>
          </p:cNvPr>
          <p:cNvPicPr>
            <a:picLocks noChangeAspect="1"/>
          </p:cNvPicPr>
          <p:nvPr/>
        </p:nvPicPr>
        <p:blipFill>
          <a:blip r:embed="rId3"/>
          <a:stretch>
            <a:fillRect/>
          </a:stretch>
        </p:blipFill>
        <p:spPr>
          <a:xfrm>
            <a:off x="641244" y="0"/>
            <a:ext cx="7861511" cy="5143500"/>
          </a:xfrm>
          <a:prstGeom prst="rect">
            <a:avLst/>
          </a:prstGeom>
        </p:spPr>
      </p:pic>
    </p:spTree>
    <p:extLst>
      <p:ext uri="{BB962C8B-B14F-4D97-AF65-F5344CB8AC3E}">
        <p14:creationId xmlns:p14="http://schemas.microsoft.com/office/powerpoint/2010/main" val="2287713709"/>
      </p:ext>
    </p:extLst>
  </p:cSld>
  <p:clrMapOvr>
    <a:masterClrMapping/>
  </p:clrMapOvr>
  <mc:AlternateContent xmlns:mc="http://schemas.openxmlformats.org/markup-compatibility/2006">
    <mc:Choice xmlns:p14="http://schemas.microsoft.com/office/powerpoint/2010/main" Requires="p14">
      <p:transition spd="slow" p14:dur="1500">
        <p:push/>
      </p:transition>
    </mc:Choice>
    <mc:Fallback>
      <p:transition spd="slow">
        <p:push/>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8CE0-2084-4100-98B9-F8239B07782A}"/>
              </a:ext>
            </a:extLst>
          </p:cNvPr>
          <p:cNvSpPr>
            <a:spLocks noGrp="1"/>
          </p:cNvSpPr>
          <p:nvPr>
            <p:ph type="title"/>
          </p:nvPr>
        </p:nvSpPr>
        <p:spPr>
          <a:xfrm>
            <a:off x="107504" y="123478"/>
            <a:ext cx="9036496" cy="1163395"/>
          </a:xfrm>
        </p:spPr>
        <p:txBody>
          <a:bodyPr/>
          <a:lstStyle/>
          <a:p>
            <a:r>
              <a:rPr lang="en-US" sz="2800" dirty="0"/>
              <a:t>Download the Power Apps &amp; Power Automate license report</a:t>
            </a:r>
            <a:br>
              <a:rPr lang="en-US" sz="2800" dirty="0"/>
            </a:br>
            <a:endParaRPr lang="en-US" sz="2800" dirty="0"/>
          </a:p>
        </p:txBody>
      </p:sp>
      <p:pic>
        <p:nvPicPr>
          <p:cNvPr id="4" name="Picture 3">
            <a:extLst>
              <a:ext uri="{FF2B5EF4-FFF2-40B4-BE49-F238E27FC236}">
                <a16:creationId xmlns:a16="http://schemas.microsoft.com/office/drawing/2014/main" id="{C9E20BA4-5C94-4786-865B-6C1FFAA5EB28}"/>
              </a:ext>
            </a:extLst>
          </p:cNvPr>
          <p:cNvPicPr>
            <a:picLocks noChangeAspect="1"/>
          </p:cNvPicPr>
          <p:nvPr/>
        </p:nvPicPr>
        <p:blipFill>
          <a:blip r:embed="rId2"/>
          <a:stretch>
            <a:fillRect/>
          </a:stretch>
        </p:blipFill>
        <p:spPr>
          <a:xfrm>
            <a:off x="441197" y="842963"/>
            <a:ext cx="6966270" cy="2833688"/>
          </a:xfrm>
          <a:prstGeom prst="rect">
            <a:avLst/>
          </a:prstGeom>
          <a:ln>
            <a:solidFill>
              <a:schemeClr val="tx1"/>
            </a:solidFill>
          </a:ln>
        </p:spPr>
      </p:pic>
      <p:pic>
        <p:nvPicPr>
          <p:cNvPr id="6" name="Picture 5">
            <a:extLst>
              <a:ext uri="{FF2B5EF4-FFF2-40B4-BE49-F238E27FC236}">
                <a16:creationId xmlns:a16="http://schemas.microsoft.com/office/drawing/2014/main" id="{BDDB8BD5-F29D-48D1-95F1-F944D629E353}"/>
              </a:ext>
            </a:extLst>
          </p:cNvPr>
          <p:cNvPicPr>
            <a:picLocks noChangeAspect="1"/>
          </p:cNvPicPr>
          <p:nvPr/>
        </p:nvPicPr>
        <p:blipFill>
          <a:blip r:embed="rId3"/>
          <a:stretch>
            <a:fillRect/>
          </a:stretch>
        </p:blipFill>
        <p:spPr>
          <a:xfrm>
            <a:off x="1202013" y="2571750"/>
            <a:ext cx="7941987" cy="2606686"/>
          </a:xfrm>
          <a:prstGeom prst="rect">
            <a:avLst/>
          </a:prstGeom>
          <a:ln>
            <a:solidFill>
              <a:schemeClr val="tx1"/>
            </a:solidFill>
          </a:ln>
        </p:spPr>
      </p:pic>
    </p:spTree>
    <p:extLst>
      <p:ext uri="{BB962C8B-B14F-4D97-AF65-F5344CB8AC3E}">
        <p14:creationId xmlns:p14="http://schemas.microsoft.com/office/powerpoint/2010/main" val="2215499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Analytics: Power Automate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1523494"/>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Microsoft Flows running in your environment.</a:t>
            </a:r>
          </a:p>
          <a:p>
            <a:pPr defTabSz="685775"/>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8" name="Picture 7">
            <a:extLst>
              <a:ext uri="{FF2B5EF4-FFF2-40B4-BE49-F238E27FC236}">
                <a16:creationId xmlns:a16="http://schemas.microsoft.com/office/drawing/2014/main" id="{DB736044-0B6E-47C2-B61B-6C2301571B9C}"/>
              </a:ext>
            </a:extLst>
          </p:cNvPr>
          <p:cNvPicPr>
            <a:picLocks noChangeAspect="1"/>
          </p:cNvPicPr>
          <p:nvPr/>
        </p:nvPicPr>
        <p:blipFill>
          <a:blip r:embed="rId3"/>
          <a:stretch>
            <a:fillRect/>
          </a:stretch>
        </p:blipFill>
        <p:spPr>
          <a:xfrm>
            <a:off x="4572000" y="570423"/>
            <a:ext cx="3804506" cy="2502639"/>
          </a:xfrm>
          <a:prstGeom prst="rect">
            <a:avLst/>
          </a:prstGeom>
        </p:spPr>
      </p:pic>
      <p:pic>
        <p:nvPicPr>
          <p:cNvPr id="10" name="Picture 9">
            <a:extLst>
              <a:ext uri="{FF2B5EF4-FFF2-40B4-BE49-F238E27FC236}">
                <a16:creationId xmlns:a16="http://schemas.microsoft.com/office/drawing/2014/main" id="{5ABFDA1A-4084-4A00-9FE4-90150A9292FE}"/>
              </a:ext>
            </a:extLst>
          </p:cNvPr>
          <p:cNvPicPr>
            <a:picLocks noChangeAspect="1"/>
          </p:cNvPicPr>
          <p:nvPr/>
        </p:nvPicPr>
        <p:blipFill>
          <a:blip r:embed="rId4"/>
          <a:stretch>
            <a:fillRect/>
          </a:stretch>
        </p:blipFill>
        <p:spPr>
          <a:xfrm>
            <a:off x="5181096" y="2081176"/>
            <a:ext cx="3804506" cy="2491901"/>
          </a:xfrm>
          <a:prstGeom prst="rect">
            <a:avLst/>
          </a:prstGeom>
        </p:spPr>
      </p:pic>
    </p:spTree>
    <p:extLst>
      <p:ext uri="{BB962C8B-B14F-4D97-AF65-F5344CB8AC3E}">
        <p14:creationId xmlns:p14="http://schemas.microsoft.com/office/powerpoint/2010/main" val="3374878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dirty="0"/>
              <a:t>Maker Analytics: Power Apps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2677656"/>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Power Automate flows running in your environment.</a:t>
            </a:r>
          </a:p>
          <a:p>
            <a:pPr marL="342887" lvl="1" defTabSz="685775"/>
            <a:endParaRPr lang="en-US" sz="1350" dirty="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dirty="0">
                <a:solidFill>
                  <a:srgbClr val="000000"/>
                </a:solidFill>
                <a:latin typeface="Segoe UI"/>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a:p>
            <a:pPr marL="257175" indent="-257175" defTabSz="685775">
              <a:buFont typeface="Arial" panose="020B0604020202020204" pitchFamily="34" charset="0"/>
              <a:buChar char="•"/>
            </a:pPr>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6" name="Picture 5" descr="A screenshot of a cell phone&#10;&#10;Description generated with very high confidence">
            <a:extLst>
              <a:ext uri="{FF2B5EF4-FFF2-40B4-BE49-F238E27FC236}">
                <a16:creationId xmlns:a16="http://schemas.microsoft.com/office/drawing/2014/main" id="{5E2A5583-4C43-4CD2-92F9-119BB181B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6497" y="439341"/>
            <a:ext cx="4066309" cy="2744094"/>
          </a:xfrm>
          <a:prstGeom prst="rect">
            <a:avLst/>
          </a:prstGeom>
        </p:spPr>
      </p:pic>
      <p:pic>
        <p:nvPicPr>
          <p:cNvPr id="7" name="Picture 6" descr="A screenshot of a social media post&#10;&#10;Description generated with very high confidence">
            <a:extLst>
              <a:ext uri="{FF2B5EF4-FFF2-40B4-BE49-F238E27FC236}">
                <a16:creationId xmlns:a16="http://schemas.microsoft.com/office/drawing/2014/main" id="{FF4B6223-3C0B-4A9F-8271-E5D239F5DE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6696" y="1714096"/>
            <a:ext cx="3860345" cy="2631038"/>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9AC84739-9323-4CAA-AEC9-66D685DF1B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8325" y="2422486"/>
            <a:ext cx="3860345" cy="2607398"/>
          </a:xfrm>
          <a:prstGeom prst="rect">
            <a:avLst/>
          </a:prstGeom>
        </p:spPr>
      </p:pic>
    </p:spTree>
    <p:extLst>
      <p:ext uri="{BB962C8B-B14F-4D97-AF65-F5344CB8AC3E}">
        <p14:creationId xmlns:p14="http://schemas.microsoft.com/office/powerpoint/2010/main" val="3858292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85331" y="116308"/>
            <a:ext cx="8263890" cy="415499"/>
          </a:xfrm>
        </p:spPr>
        <p:txBody>
          <a:bodyPr/>
          <a:lstStyle/>
          <a:p>
            <a:r>
              <a:rPr lang="en-US"/>
              <a:t>Maker self-service app updates</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0" y="833592"/>
            <a:ext cx="4774701" cy="2100575"/>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latin typeface="Segoe UI"/>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Usage</a:t>
            </a:r>
            <a:r>
              <a:rPr lang="en-US" sz="1200" dirty="0">
                <a:gradFill>
                  <a:gsLst>
                    <a:gs pos="2917">
                      <a:srgbClr val="000000"/>
                    </a:gs>
                    <a:gs pos="30000">
                      <a:srgbClr val="000000"/>
                    </a:gs>
                  </a:gsLst>
                  <a:lin ang="5400000" scaled="0"/>
                </a:gradFill>
                <a:latin typeface="Segoe UI"/>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latin typeface="Segoe UI"/>
              </a:rPr>
              <a:t>Errors</a:t>
            </a:r>
            <a:r>
              <a:rPr lang="en-US" sz="1200" dirty="0">
                <a:gradFill>
                  <a:gsLst>
                    <a:gs pos="2917">
                      <a:srgbClr val="000000"/>
                    </a:gs>
                    <a:gs pos="30000">
                      <a:srgbClr val="000000"/>
                    </a:gs>
                  </a:gsLst>
                  <a:lin ang="5400000" scaled="0"/>
                </a:gradFill>
                <a:latin typeface="Segoe UI"/>
              </a:rPr>
              <a:t> (by day, error types, error details) – helpful for troubleshooting </a:t>
            </a:r>
            <a:r>
              <a:rPr lang="en-US" sz="1200" dirty="0">
                <a:gradFill>
                  <a:gsLst>
                    <a:gs pos="2917">
                      <a:srgbClr val="000000"/>
                    </a:gs>
                    <a:gs pos="30000">
                      <a:srgbClr val="000000"/>
                    </a:gs>
                  </a:gsLst>
                  <a:lin ang="5400000" scaled="0"/>
                </a:gradFill>
              </a:rPr>
              <a:t>Power Automate flows running </a:t>
            </a:r>
            <a:r>
              <a:rPr lang="en-US" sz="1200" dirty="0">
                <a:gradFill>
                  <a:gsLst>
                    <a:gs pos="2917">
                      <a:srgbClr val="000000"/>
                    </a:gs>
                    <a:gs pos="30000">
                      <a:srgbClr val="000000"/>
                    </a:gs>
                  </a:gsLst>
                  <a:lin ang="5400000" scaled="0"/>
                </a:gradFill>
                <a:latin typeface="Segoe UI"/>
              </a:rPr>
              <a:t>in your environment.</a:t>
            </a:r>
          </a:p>
          <a:p>
            <a:pPr marL="342887" lvl="1" defTabSz="685775"/>
            <a:endParaRPr lang="en-US" sz="1350" dirty="0">
              <a:gradFill>
                <a:gsLst>
                  <a:gs pos="2917">
                    <a:srgbClr val="000000"/>
                  </a:gs>
                  <a:gs pos="30000">
                    <a:srgbClr val="000000"/>
                  </a:gs>
                </a:gsLst>
                <a:lin ang="5400000" scaled="0"/>
              </a:gradFill>
              <a:latin typeface="Segoe UI"/>
            </a:endParaRPr>
          </a:p>
          <a:p>
            <a:pPr marL="257175" indent="-257175" defTabSz="685775">
              <a:buFont typeface="Arial" panose="020B0604020202020204" pitchFamily="34" charset="0"/>
              <a:buChar char="•"/>
            </a:pPr>
            <a:r>
              <a:rPr lang="en-US" sz="1350" dirty="0">
                <a:solidFill>
                  <a:srgbClr val="000000"/>
                </a:solidFill>
                <a:latin typeface="Segoe UI"/>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p:txBody>
      </p:sp>
      <p:pic>
        <p:nvPicPr>
          <p:cNvPr id="8" name="Picture 7" descr="A screenshot of a cell phone&#10;&#10;Description automatically generated">
            <a:extLst>
              <a:ext uri="{FF2B5EF4-FFF2-40B4-BE49-F238E27FC236}">
                <a16:creationId xmlns:a16="http://schemas.microsoft.com/office/drawing/2014/main" id="{FF601172-A29C-482F-A94F-308E9673A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4208" y="0"/>
            <a:ext cx="2200163" cy="7291157"/>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87DE6E19-691A-45C6-9D7D-498BF6B593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701" y="3003798"/>
            <a:ext cx="3052936" cy="1669574"/>
          </a:xfrm>
          <a:prstGeom prst="rect">
            <a:avLst/>
          </a:prstGeom>
        </p:spPr>
      </p:pic>
      <p:sp>
        <p:nvSpPr>
          <p:cNvPr id="3" name="Rectangle 2">
            <a:extLst>
              <a:ext uri="{FF2B5EF4-FFF2-40B4-BE49-F238E27FC236}">
                <a16:creationId xmlns:a16="http://schemas.microsoft.com/office/drawing/2014/main" id="{BB3E8754-0B9B-4E87-877A-FD0D8EED2250}"/>
              </a:ext>
            </a:extLst>
          </p:cNvPr>
          <p:cNvSpPr/>
          <p:nvPr/>
        </p:nvSpPr>
        <p:spPr>
          <a:xfrm>
            <a:off x="85331" y="3063935"/>
            <a:ext cx="3118799" cy="1223412"/>
          </a:xfrm>
          <a:prstGeom prst="rect">
            <a:avLst/>
          </a:prstGeom>
        </p:spPr>
        <p:txBody>
          <a:bodyPr wrap="square">
            <a:spAutoFit/>
          </a:bodyPr>
          <a:lstStyle/>
          <a:p>
            <a:pPr marL="171450" indent="-171450" defTabSz="685775">
              <a:buFont typeface="Arial" panose="020B0604020202020204" pitchFamily="34" charset="0"/>
              <a:buChar char="•"/>
            </a:pPr>
            <a:r>
              <a:rPr lang="en-US" sz="1350">
                <a:gradFill>
                  <a:gsLst>
                    <a:gs pos="2917">
                      <a:srgbClr val="000000"/>
                    </a:gs>
                    <a:gs pos="30000">
                      <a:srgbClr val="000000"/>
                    </a:gs>
                  </a:gsLst>
                  <a:lin ang="5400000" scaled="0"/>
                </a:gradFill>
              </a:rPr>
              <a:t>New proactive app email updates</a:t>
            </a:r>
          </a:p>
          <a:p>
            <a:pPr marL="628650" lvl="1" indent="-171450" defTabSz="685775">
              <a:buFont typeface="Arial" panose="020B0604020202020204" pitchFamily="34" charset="0"/>
              <a:buChar char="•"/>
            </a:pPr>
            <a:r>
              <a:rPr lang="en-US" sz="1200">
                <a:gradFill>
                  <a:gsLst>
                    <a:gs pos="2917">
                      <a:srgbClr val="000000"/>
                    </a:gs>
                    <a:gs pos="30000">
                      <a:srgbClr val="000000"/>
                    </a:gs>
                  </a:gsLst>
                  <a:lin ang="5400000" scaled="0"/>
                </a:gradFill>
              </a:rPr>
              <a:t>E-mail with usage info for their top performing apps</a:t>
            </a:r>
          </a:p>
          <a:p>
            <a:pPr marL="628650" lvl="1" indent="-171450" defTabSz="685775">
              <a:buFont typeface="Arial" panose="020B0604020202020204" pitchFamily="34" charset="0"/>
              <a:buChar char="•"/>
            </a:pPr>
            <a:r>
              <a:rPr lang="en-US" sz="1200">
                <a:gradFill>
                  <a:gsLst>
                    <a:gs pos="2917">
                      <a:srgbClr val="000000"/>
                    </a:gs>
                    <a:gs pos="30000">
                      <a:srgbClr val="000000"/>
                    </a:gs>
                  </a:gsLst>
                  <a:lin ang="5400000" scaled="0"/>
                </a:gradFill>
              </a:rPr>
              <a:t>Includes recommendations on how to make improvements using new features</a:t>
            </a:r>
          </a:p>
        </p:txBody>
      </p:sp>
    </p:spTree>
    <p:extLst>
      <p:ext uri="{BB962C8B-B14F-4D97-AF65-F5344CB8AC3E}">
        <p14:creationId xmlns:p14="http://schemas.microsoft.com/office/powerpoint/2010/main" val="143896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Office 365 </a:t>
            </a:r>
            <a:br>
              <a:rPr lang="en-US" sz="2000">
                <a:solidFill>
                  <a:schemeClr val="bg1"/>
                </a:solidFill>
              </a:rPr>
            </a:br>
            <a:r>
              <a:rPr lang="en-US" sz="200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CDS Data </a:t>
            </a:r>
            <a:br>
              <a:rPr lang="en-US" sz="2000">
                <a:solidFill>
                  <a:schemeClr val="bg1"/>
                </a:solidFill>
              </a:rPr>
            </a:br>
            <a:r>
              <a:rPr lang="en-US" sz="2000">
                <a:solidFill>
                  <a:schemeClr val="bg1"/>
                </a:solidFill>
              </a:rPr>
              <a:t>Activity Logging</a:t>
            </a:r>
          </a:p>
        </p:txBody>
      </p:sp>
      <p:pic>
        <p:nvPicPr>
          <p:cNvPr id="7" name="Picture 4" descr="A screenshot of a cell phone&#10;&#10;Description generated with very high confidence">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
        <p:nvSpPr>
          <p:cNvPr id="4" name="Arrow: Right 3">
            <a:extLst>
              <a:ext uri="{FF2B5EF4-FFF2-40B4-BE49-F238E27FC236}">
                <a16:creationId xmlns:a16="http://schemas.microsoft.com/office/drawing/2014/main" id="{F28C237D-37A6-4F6E-A7E8-347080B2DA61}"/>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332399"/>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a:t>Audit log data allows looking at activity that occurred in the platform</a:t>
            </a:r>
          </a:p>
        </p:txBody>
      </p:sp>
    </p:spTree>
    <p:extLst>
      <p:ext uri="{BB962C8B-B14F-4D97-AF65-F5344CB8AC3E}">
        <p14:creationId xmlns:p14="http://schemas.microsoft.com/office/powerpoint/2010/main" val="3171755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9" y="171452"/>
            <a:ext cx="8472312" cy="609398"/>
          </a:xfrm>
        </p:spPr>
        <p:txBody>
          <a:bodyPr/>
          <a:lstStyle/>
          <a:p>
            <a:r>
              <a:rPr lang="en-US"/>
              <a:t>Office 365 Activity Logging</a:t>
            </a:r>
          </a:p>
        </p:txBody>
      </p:sp>
      <p:sp>
        <p:nvSpPr>
          <p:cNvPr id="6" name="Text Placeholder 5"/>
          <p:cNvSpPr>
            <a:spLocks noGrp="1"/>
          </p:cNvSpPr>
          <p:nvPr>
            <p:ph type="body" sz="quarter" idx="10"/>
          </p:nvPr>
        </p:nvSpPr>
        <p:spPr>
          <a:xfrm>
            <a:off x="370063" y="1111119"/>
            <a:ext cx="6582121" cy="443198"/>
          </a:xfrm>
        </p:spPr>
        <p:txBody>
          <a:bodyPr/>
          <a:lstStyle/>
          <a:p>
            <a:r>
              <a:rPr lang="en-US" sz="1600">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3686904" y="1889113"/>
            <a:ext cx="5339281" cy="2967659"/>
          </a:xfrm>
          <a:prstGeom prst="rect">
            <a:avLst/>
          </a:prstGeom>
          <a:ln>
            <a:solidFill>
              <a:schemeClr val="tx1"/>
            </a:solidFill>
          </a:ln>
        </p:spPr>
      </p:pic>
      <p:sp>
        <p:nvSpPr>
          <p:cNvPr id="7" name="Text Placeholder 5">
            <a:extLst>
              <a:ext uri="{FF2B5EF4-FFF2-40B4-BE49-F238E27FC236}">
                <a16:creationId xmlns:a16="http://schemas.microsoft.com/office/drawing/2014/main" id="{C36B6A4F-1E8A-46BD-B0FA-A8756F4BE34E}"/>
              </a:ext>
            </a:extLst>
          </p:cNvPr>
          <p:cNvSpPr txBox="1">
            <a:spLocks/>
          </p:cNvSpPr>
          <p:nvPr/>
        </p:nvSpPr>
        <p:spPr>
          <a:xfrm>
            <a:off x="366809" y="2006309"/>
            <a:ext cx="3224118" cy="2175980"/>
          </a:xfrm>
          <a:prstGeom prst="rect">
            <a:avLst/>
          </a:prstGeom>
        </p:spPr>
        <p:txBody>
          <a:bodyPr vert="horz" wrap="square" lIns="0" tIns="0" rIns="0" bIns="0" rtlCol="0">
            <a:spAutoFit/>
          </a:bodyPr>
          <a:lstStyle>
            <a:lvl1pPr marL="460355" indent="-460355" defTabSz="914325">
              <a:lnSpc>
                <a:spcPct val="90000"/>
              </a:lnSpc>
              <a:spcBef>
                <a:spcPct val="20000"/>
              </a:spcBef>
              <a:buClr>
                <a:schemeClr val="tx1"/>
              </a:buClr>
              <a:buSzPct val="90000"/>
              <a:buFont typeface="Wingdings" pitchFamily="2" charset="2"/>
              <a:buChar char="§"/>
              <a:defRPr spc="-71" baseline="0">
                <a:gradFill>
                  <a:gsLst>
                    <a:gs pos="0">
                      <a:schemeClr val="tx1"/>
                    </a:gs>
                    <a:gs pos="86000">
                      <a:schemeClr val="tx1"/>
                    </a:gs>
                  </a:gsLst>
                  <a:lin ang="5400000" scaled="0"/>
                </a:gradFill>
                <a:latin typeface="Segoe UI Semilight" panose="020B0402040204020203" pitchFamily="34" charset="0"/>
                <a:cs typeface="Segoe UI Semilight" panose="020B0402040204020203" pitchFamily="34" charset="0"/>
              </a:defRPr>
            </a:lvl1pPr>
            <a:lvl2pPr marL="855628" indent="-395272" defTabSz="914325">
              <a:lnSpc>
                <a:spcPct val="90000"/>
              </a:lnSpc>
              <a:spcBef>
                <a:spcPct val="20000"/>
              </a:spcBef>
              <a:buClr>
                <a:schemeClr val="tx1"/>
              </a:buClr>
              <a:buSzPct val="90000"/>
              <a:buFont typeface="Wingdings" pitchFamily="2" charset="2"/>
              <a:buChar char="§"/>
              <a:defRPr sz="2800" spc="-71" baseline="0">
                <a:gradFill>
                  <a:gsLst>
                    <a:gs pos="0">
                      <a:schemeClr val="tx1"/>
                    </a:gs>
                    <a:gs pos="86000">
                      <a:schemeClr val="tx1"/>
                    </a:gs>
                  </a:gsLst>
                  <a:lin ang="5400000" scaled="0"/>
                </a:gradFill>
              </a:defRPr>
            </a:lvl2pPr>
            <a:lvl3pPr marL="1258836" indent="-403208" defTabSz="914325">
              <a:lnSpc>
                <a:spcPct val="90000"/>
              </a:lnSpc>
              <a:spcBef>
                <a:spcPct val="20000"/>
              </a:spcBef>
              <a:buClr>
                <a:schemeClr val="tx1"/>
              </a:buClr>
              <a:buSzPct val="90000"/>
              <a:buFont typeface="Wingdings" pitchFamily="2" charset="2"/>
              <a:buChar char="§"/>
              <a:defRPr sz="2400" spc="-71" baseline="0">
                <a:gradFill>
                  <a:gsLst>
                    <a:gs pos="0">
                      <a:schemeClr val="tx1"/>
                    </a:gs>
                    <a:gs pos="86000">
                      <a:schemeClr val="tx1"/>
                    </a:gs>
                  </a:gsLst>
                  <a:lin ang="5400000" scaled="0"/>
                </a:gradFill>
              </a:defRPr>
            </a:lvl3pPr>
            <a:lvl4pPr marL="1604896" indent="-346061"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4pPr>
            <a:lvl5pPr marL="1941432" indent="-336536" defTabSz="914325">
              <a:lnSpc>
                <a:spcPct val="90000"/>
              </a:lnSpc>
              <a:spcBef>
                <a:spcPct val="20000"/>
              </a:spcBef>
              <a:buClr>
                <a:schemeClr val="tx1"/>
              </a:buClr>
              <a:buSzPct val="90000"/>
              <a:buFont typeface="Wingdings" pitchFamily="2" charset="2"/>
              <a:buChar char="§"/>
              <a:defRPr sz="2000" spc="-71" baseline="0">
                <a:gradFill>
                  <a:gsLst>
                    <a:gs pos="0">
                      <a:schemeClr val="tx1"/>
                    </a:gs>
                    <a:gs pos="86000">
                      <a:schemeClr val="tx1"/>
                    </a:gs>
                  </a:gsLst>
                  <a:lin ang="5400000" scaled="0"/>
                </a:gradFill>
              </a:defRPr>
            </a:lvl5pPr>
            <a:lvl6pPr marL="2514395" indent="-228581" defTabSz="914325">
              <a:spcBef>
                <a:spcPct val="20000"/>
              </a:spcBef>
              <a:buFont typeface="Arial" pitchFamily="34" charset="0"/>
              <a:buChar char="•"/>
              <a:defRPr sz="2000"/>
            </a:lvl6pPr>
            <a:lvl7pPr marL="2971557" indent="-228581" defTabSz="914325">
              <a:spcBef>
                <a:spcPct val="20000"/>
              </a:spcBef>
              <a:buFont typeface="Arial" pitchFamily="34" charset="0"/>
              <a:buChar char="•"/>
              <a:defRPr sz="2000"/>
            </a:lvl7pPr>
            <a:lvl8pPr marL="3428720" indent="-228581" defTabSz="914325">
              <a:spcBef>
                <a:spcPct val="20000"/>
              </a:spcBef>
              <a:buFont typeface="Arial" pitchFamily="34" charset="0"/>
              <a:buChar char="•"/>
              <a:defRPr sz="2000"/>
            </a:lvl8pPr>
            <a:lvl9pPr marL="3885883" indent="-228581" defTabSz="914325">
              <a:spcBef>
                <a:spcPct val="20000"/>
              </a:spcBef>
              <a:buFont typeface="Arial" pitchFamily="34" charset="0"/>
              <a:buChar char="•"/>
              <a:defRPr sz="2000"/>
            </a:lvl9pPr>
          </a:lstStyle>
          <a:p>
            <a:r>
              <a:rPr lang="en-US" sz="1600"/>
              <a:t>The audit records are stored in Office 365 Security and Compliance center. </a:t>
            </a:r>
          </a:p>
          <a:p>
            <a:endParaRPr lang="en-US" sz="1600"/>
          </a:p>
          <a:p>
            <a:r>
              <a:rPr lang="en-US" sz="1600"/>
              <a:t>Office provides an API to query this data, which is currently used by many SIEM vendors to use the Activity Logging data for reporting</a:t>
            </a:r>
          </a:p>
          <a:p>
            <a:endParaRPr lang="en-US" sz="1600"/>
          </a:p>
        </p:txBody>
      </p:sp>
    </p:spTree>
    <p:extLst>
      <p:ext uri="{BB962C8B-B14F-4D97-AF65-F5344CB8AC3E}">
        <p14:creationId xmlns:p14="http://schemas.microsoft.com/office/powerpoint/2010/main" val="17310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p:nvPr>
        </p:nvSpPr>
        <p:spPr/>
        <p:txBody>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1035105762"/>
              </p:ext>
            </p:extLst>
          </p:nvPr>
        </p:nvGraphicFramePr>
        <p:xfrm>
          <a:off x="323528" y="987574"/>
          <a:ext cx="8417985" cy="3528392"/>
        </p:xfrm>
        <a:graphic>
          <a:graphicData uri="http://schemas.openxmlformats.org/drawingml/2006/table">
            <a:tbl>
              <a:tblPr firstRow="1" bandRow="1">
                <a:tableStyleId>{21E4AEA4-8DFA-4A89-87EB-49C32662AFE0}</a:tableStyleId>
              </a:tblPr>
              <a:tblGrid>
                <a:gridCol w="3406461">
                  <a:extLst>
                    <a:ext uri="{9D8B030D-6E8A-4147-A177-3AD203B41FA5}">
                      <a16:colId xmlns:a16="http://schemas.microsoft.com/office/drawing/2014/main" val="1727943013"/>
                    </a:ext>
                  </a:extLst>
                </a:gridCol>
                <a:gridCol w="5011524">
                  <a:extLst>
                    <a:ext uri="{9D8B030D-6E8A-4147-A177-3AD203B41FA5}">
                      <a16:colId xmlns:a16="http://schemas.microsoft.com/office/drawing/2014/main" val="646873165"/>
                    </a:ext>
                  </a:extLst>
                </a:gridCol>
              </a:tblGrid>
              <a:tr h="477803">
                <a:tc>
                  <a:txBody>
                    <a:bodyPr/>
                    <a:lstStyle/>
                    <a:p>
                      <a:r>
                        <a:rPr lang="en-US" sz="1500" dirty="0"/>
                        <a:t>Power Automate</a:t>
                      </a:r>
                    </a:p>
                  </a:txBody>
                  <a:tcPr marL="68580" marR="68580" marT="34290" marB="34290"/>
                </a:tc>
                <a:tc>
                  <a:txBody>
                    <a:bodyPr/>
                    <a:lstStyle/>
                    <a:p>
                      <a:r>
                        <a:rPr lang="en-US" sz="1500" dirty="0"/>
                        <a:t>Power Apps</a:t>
                      </a:r>
                    </a:p>
                  </a:txBody>
                  <a:tcPr marL="68580" marR="68580" marT="34290" marB="34290"/>
                </a:tc>
                <a:extLst>
                  <a:ext uri="{0D108BD9-81ED-4DB2-BD59-A6C34878D82A}">
                    <a16:rowId xmlns:a16="http://schemas.microsoft.com/office/drawing/2014/main" val="1634850960"/>
                  </a:ext>
                </a:extLst>
              </a:tr>
              <a:tr h="3050589">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8580" marR="68580" marT="34290" marB="34290"/>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8580" marR="68580" marT="34290" marB="34290"/>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12A29DA-7793-42D9-8B75-7B29BEEFE676}"/>
              </a:ext>
            </a:extLst>
          </p:cNvPr>
          <p:cNvSpPr>
            <a:spLocks noGrp="1"/>
          </p:cNvSpPr>
          <p:nvPr>
            <p:ph idx="1"/>
          </p:nvPr>
        </p:nvSpPr>
        <p:spPr>
          <a:xfrm>
            <a:off x="228600" y="1005841"/>
            <a:ext cx="8879904" cy="3213187"/>
          </a:xfrm>
        </p:spPr>
        <p:txBody>
          <a:bodyPr/>
          <a:lstStyle/>
          <a:p>
            <a:r>
              <a:rPr lang="en-US"/>
              <a:t>Must have an Office 365 E3 or greater license</a:t>
            </a:r>
            <a:br>
              <a:rPr lang="en-US"/>
            </a:br>
            <a:endParaRPr lang="en-US"/>
          </a:p>
          <a:p>
            <a:r>
              <a:rPr lang="en-US"/>
              <a:t>Must enable at the organization level</a:t>
            </a:r>
          </a:p>
          <a:p>
            <a:pPr lvl="1"/>
            <a:r>
              <a:rPr lang="en-US" sz="2000"/>
              <a:t>Enable-</a:t>
            </a:r>
            <a:r>
              <a:rPr lang="en-US" sz="2000" err="1"/>
              <a:t>OrganizationCustomization</a:t>
            </a:r>
            <a:endParaRPr lang="en-US" sz="2000"/>
          </a:p>
          <a:p>
            <a:pPr lvl="1"/>
            <a:r>
              <a:rPr lang="en-US" sz="2000"/>
              <a:t>Set-</a:t>
            </a:r>
            <a:r>
              <a:rPr lang="en-US" sz="2000" err="1"/>
              <a:t>AdminAuditLogConfig</a:t>
            </a:r>
            <a:r>
              <a:rPr lang="en-US" sz="2000"/>
              <a:t> -</a:t>
            </a:r>
            <a:r>
              <a:rPr lang="en-US" sz="2000" err="1"/>
              <a:t>UnifiedAuditLogIngestionEnabled</a:t>
            </a:r>
            <a:r>
              <a:rPr lang="en-US" sz="2000"/>
              <a:t> $true</a:t>
            </a:r>
          </a:p>
          <a:p>
            <a:endParaRPr lang="en-US"/>
          </a:p>
          <a:p>
            <a:r>
              <a:rPr lang="en-US"/>
              <a:t>Non service admins need permissions to view</a:t>
            </a:r>
          </a:p>
          <a:p>
            <a:pPr lvl="1"/>
            <a:r>
              <a:rPr lang="en-US" sz="2000"/>
              <a:t>E.g. Add-</a:t>
            </a:r>
            <a:r>
              <a:rPr lang="en-US" sz="2000" err="1"/>
              <a:t>RoleGroupMember</a:t>
            </a:r>
            <a:r>
              <a:rPr lang="en-US" sz="2000"/>
              <a:t> "Compliance Management" -Member user1</a:t>
            </a:r>
          </a:p>
        </p:txBody>
      </p:sp>
      <p:sp>
        <p:nvSpPr>
          <p:cNvPr id="3" name="Title 2">
            <a:extLst>
              <a:ext uri="{FF2B5EF4-FFF2-40B4-BE49-F238E27FC236}">
                <a16:creationId xmlns:a16="http://schemas.microsoft.com/office/drawing/2014/main" id="{B8CA416E-B62B-4D0E-884D-4717072C55CF}"/>
              </a:ext>
            </a:extLst>
          </p:cNvPr>
          <p:cNvSpPr>
            <a:spLocks noGrp="1"/>
          </p:cNvSpPr>
          <p:nvPr>
            <p:ph type="title"/>
          </p:nvPr>
        </p:nvSpPr>
        <p:spPr/>
        <p:txBody>
          <a:bodyPr/>
          <a:lstStyle/>
          <a:p>
            <a:r>
              <a:rPr lang="en-US"/>
              <a:t>Enable Office 365 activity logging</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p:nvPr>
        </p:nvSpPr>
        <p:spPr>
          <a:xfrm>
            <a:off x="441197" y="342900"/>
            <a:ext cx="8263890" cy="498598"/>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10"/>
          </p:nvPr>
        </p:nvSpPr>
        <p:spPr>
          <a:xfrm>
            <a:off x="417381" y="947323"/>
            <a:ext cx="8263890" cy="1606594"/>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a:gradFill>
                  <a:gsLst>
                    <a:gs pos="2917">
                      <a:schemeClr val="tx1"/>
                    </a:gs>
                    <a:gs pos="30000">
                      <a:schemeClr val="tx1"/>
                    </a:gs>
                  </a:gsLst>
                  <a:lin ang="5400000" scaled="0"/>
                </a:gradFill>
              </a:rPr>
              <a:t>Activity Logging Web Svc</a:t>
            </a:r>
          </a:p>
        </p:txBody>
      </p:sp>
      <p:pic>
        <p:nvPicPr>
          <p:cNvPr id="11" name="Picture 10">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pic>
        <p:nvPicPr>
          <p:cNvPr id="12" name="Picture 2" descr="Outlook.com">
            <a:extLst>
              <a:ext uri="{FF2B5EF4-FFF2-40B4-BE49-F238E27FC236}">
                <a16:creationId xmlns:a16="http://schemas.microsoft.com/office/drawing/2014/main" id="{266B8BD3-7D2D-40FE-A651-241426E989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675" y="3376729"/>
            <a:ext cx="282414" cy="282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Lst>
          </p:cNvPr>
          <p:cNvPicPr>
            <a:picLocks noChangeAspect="1"/>
          </p:cNvPicPr>
          <p:nvPr/>
        </p:nvPicPr>
        <p:blipFill>
          <a:blip r:embed="rId7"/>
          <a:stretch>
            <a:fillRect/>
          </a:stretch>
        </p:blipFill>
        <p:spPr>
          <a:xfrm>
            <a:off x="3640043" y="3379138"/>
            <a:ext cx="363053" cy="284430"/>
          </a:xfrm>
          <a:prstGeom prst="rect">
            <a:avLst/>
          </a:prstGeom>
        </p:spPr>
      </p:pic>
      <p:pic>
        <p:nvPicPr>
          <p:cNvPr id="14" name="Picture 13">
            <a:extLst>
              <a:ext uri="{FF2B5EF4-FFF2-40B4-BE49-F238E27FC236}">
                <a16:creationId xmlns:a16="http://schemas.microsoft.com/office/drawing/2014/main" id="{0942D450-3180-401F-8E53-2CFD155AAA1A}"/>
              </a:ext>
            </a:extLst>
          </p:cNvPr>
          <p:cNvPicPr>
            <a:picLocks noChangeAspect="1"/>
          </p:cNvPicPr>
          <p:nvPr/>
        </p:nvPicPr>
        <p:blipFill>
          <a:blip r:embed="rId8"/>
          <a:stretch>
            <a:fillRect/>
          </a:stretch>
        </p:blipFill>
        <p:spPr>
          <a:xfrm>
            <a:off x="4278796" y="3376729"/>
            <a:ext cx="282413" cy="282413"/>
          </a:xfrm>
          <a:prstGeom prst="rect">
            <a:avLst/>
          </a:prstGeom>
        </p:spPr>
      </p:pic>
      <p:pic>
        <p:nvPicPr>
          <p:cNvPr id="15" name="Picture 14">
            <a:extLst>
              <a:ext uri="{FF2B5EF4-FFF2-40B4-BE49-F238E27FC236}">
                <a16:creationId xmlns:a16="http://schemas.microsoft.com/office/drawing/2014/main" id="{F2B0FC14-C8F7-41A5-9492-4B8A3A2B8FE3}"/>
              </a:ext>
            </a:extLst>
          </p:cNvPr>
          <p:cNvPicPr>
            <a:picLocks noChangeAspect="1"/>
          </p:cNvPicPr>
          <p:nvPr/>
        </p:nvPicPr>
        <p:blipFill>
          <a:blip r:embed="rId9"/>
          <a:stretch>
            <a:fillRect/>
          </a:stretch>
        </p:blipFill>
        <p:spPr>
          <a:xfrm>
            <a:off x="7779900" y="3190982"/>
            <a:ext cx="522906" cy="438437"/>
          </a:xfrm>
          <a:prstGeom prst="rect">
            <a:avLst/>
          </a:prstGeom>
        </p:spPr>
      </p:pic>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38366" y="3926179"/>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Power Automate logs</a:t>
            </a:r>
          </a:p>
        </p:txBody>
      </p:sp>
    </p:spTree>
    <p:extLst>
      <p:ext uri="{BB962C8B-B14F-4D97-AF65-F5344CB8AC3E}">
        <p14:creationId xmlns:p14="http://schemas.microsoft.com/office/powerpoint/2010/main" val="30634422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a:t>Now let’s </a:t>
            </a:r>
            <a:r>
              <a:rPr lang="en-US" u="sng"/>
              <a:t>monitor</a:t>
            </a:r>
          </a:p>
        </p:txBody>
      </p:sp>
      <p:graphicFrame>
        <p:nvGraphicFramePr>
          <p:cNvPr id="3" name="Diagram 2">
            <a:extLst>
              <a:ext uri="{FF2B5EF4-FFF2-40B4-BE49-F238E27FC236}">
                <a16:creationId xmlns:a16="http://schemas.microsoft.com/office/drawing/2014/main" id="{2DC7394D-2CA6-4676-9706-862107519961}"/>
              </a:ext>
            </a:extLst>
          </p:cNvPr>
          <p:cNvGraphicFramePr/>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Lst>
          </p:cNvPr>
          <p:cNvSpPr/>
          <p:nvPr/>
        </p:nvSpPr>
        <p:spPr bwMode="auto">
          <a:xfrm>
            <a:off x="3491880" y="2715766"/>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24008548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a:t>Three level configuration</a:t>
            </a:r>
            <a:br>
              <a:rPr lang="en-US"/>
            </a:br>
            <a:endParaRPr lang="en-US"/>
          </a:p>
          <a:p>
            <a:r>
              <a:rPr lang="en-US"/>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a:solidFill>
                  <a:schemeClr val="bg1"/>
                </a:solidFill>
              </a:rPr>
              <a:t>3. Field</a:t>
            </a:r>
          </a:p>
        </p:txBody>
      </p:sp>
    </p:spTree>
    <p:extLst>
      <p:ext uri="{BB962C8B-B14F-4D97-AF65-F5344CB8AC3E}">
        <p14:creationId xmlns:p14="http://schemas.microsoft.com/office/powerpoint/2010/main" val="124423038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600"/>
              <a:t>Enable CDS auditing for the environment</a:t>
            </a:r>
          </a:p>
        </p:txBody>
      </p:sp>
      <p:pic>
        <p:nvPicPr>
          <p:cNvPr id="4" name="Picture 3">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pic>
        <p:nvPicPr>
          <p:cNvPr id="5" name="Picture 4">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
        <p:nvSpPr>
          <p:cNvPr id="6" name="Arrow: Right 5">
            <a:extLst>
              <a:ext uri="{FF2B5EF4-FFF2-40B4-BE49-F238E27FC236}">
                <a16:creationId xmlns:a16="http://schemas.microsoft.com/office/drawing/2014/main" id="{569822FF-37FA-4689-A6F8-EFC3F8442BB0}"/>
              </a:ext>
            </a:extLst>
          </p:cNvPr>
          <p:cNvSpPr/>
          <p:nvPr/>
        </p:nvSpPr>
        <p:spPr bwMode="auto">
          <a:xfrm>
            <a:off x="4932040" y="2513634"/>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30734534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pic>
        <p:nvPicPr>
          <p:cNvPr id="4" name="Picture 3">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pic>
        <p:nvPicPr>
          <p:cNvPr id="5" name="Picture 4">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Entity Level</a:t>
            </a:r>
          </a:p>
        </p:txBody>
      </p:sp>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Field Level</a:t>
            </a:r>
          </a:p>
        </p:txBody>
      </p:sp>
    </p:spTree>
    <p:extLst>
      <p:ext uri="{BB962C8B-B14F-4D97-AF65-F5344CB8AC3E}">
        <p14:creationId xmlns:p14="http://schemas.microsoft.com/office/powerpoint/2010/main" val="62207853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C4A39-1D60-4772-888B-490A4E5038BD}"/>
              </a:ext>
            </a:extLst>
          </p:cNvPr>
          <p:cNvSpPr>
            <a:spLocks noGrp="1"/>
          </p:cNvSpPr>
          <p:nvPr>
            <p:ph type="title"/>
          </p:nvPr>
        </p:nvSpPr>
        <p:spPr>
          <a:xfrm>
            <a:off x="366809" y="171452"/>
            <a:ext cx="8472312" cy="775597"/>
          </a:xfrm>
        </p:spPr>
        <p:txBody>
          <a:bodyPr/>
          <a:lstStyle/>
          <a:p>
            <a:r>
              <a:rPr lang="en-US" sz="2800"/>
              <a:t>Leverage management connectors &amp; PowerShell as powerful reporting tools</a:t>
            </a:r>
          </a:p>
        </p:txBody>
      </p:sp>
      <p:sp>
        <p:nvSpPr>
          <p:cNvPr id="3" name="Content Placeholder 2">
            <a:extLst>
              <a:ext uri="{FF2B5EF4-FFF2-40B4-BE49-F238E27FC236}">
                <a16:creationId xmlns:a16="http://schemas.microsoft.com/office/drawing/2014/main" id="{6782451E-FE15-4CB8-81A3-DF0B405E4966}"/>
              </a:ext>
            </a:extLst>
          </p:cNvPr>
          <p:cNvSpPr>
            <a:spLocks noGrp="1"/>
          </p:cNvSpPr>
          <p:nvPr>
            <p:ph sz="quarter" idx="10"/>
          </p:nvPr>
        </p:nvSpPr>
        <p:spPr>
          <a:xfrm>
            <a:off x="439935" y="1263021"/>
            <a:ext cx="8472312" cy="1705082"/>
          </a:xfrm>
        </p:spPr>
        <p:txBody>
          <a:bodyPr/>
          <a:lstStyle/>
          <a:p>
            <a:r>
              <a:rPr lang="en-US" sz="2000" dirty="0"/>
              <a:t>The PowerShell Cmdlets give admins full visibility to all activity for Power Apps and Power Automate in their organization - </a:t>
            </a:r>
            <a:r>
              <a:rPr lang="en-US" sz="2000" dirty="0">
                <a:hlinkClick r:id="rId3"/>
              </a:rPr>
              <a:t>aka.ms/</a:t>
            </a:r>
            <a:r>
              <a:rPr lang="en-US" sz="2000" dirty="0" err="1">
                <a:hlinkClick r:id="rId3"/>
              </a:rPr>
              <a:t>powerappspowershell</a:t>
            </a:r>
            <a:r>
              <a:rPr lang="en-US" sz="2000" dirty="0"/>
              <a:t>.</a:t>
            </a:r>
          </a:p>
          <a:p>
            <a:endParaRPr lang="en-US" sz="2000" dirty="0"/>
          </a:p>
          <a:p>
            <a:r>
              <a:rPr lang="en-US" sz="2000" dirty="0"/>
              <a:t>Management connectors</a:t>
            </a:r>
          </a:p>
          <a:p>
            <a:pPr lvl="1"/>
            <a:r>
              <a:rPr lang="en-US" sz="1400" b="1" dirty="0"/>
              <a:t>Full visibility</a:t>
            </a:r>
            <a:r>
              <a:rPr lang="en-US" sz="1400" dirty="0"/>
              <a:t>: Power Platform APIs in an accessible connector interface, provide admin access to resources</a:t>
            </a:r>
          </a:p>
          <a:p>
            <a:pPr lvl="1"/>
            <a:r>
              <a:rPr lang="en-US" sz="1400" b="1" dirty="0"/>
              <a:t>Customization </a:t>
            </a:r>
            <a:r>
              <a:rPr lang="en-US" sz="1400" dirty="0"/>
              <a:t>: Pull the metadata you need to build the custom reports you want</a:t>
            </a:r>
          </a:p>
        </p:txBody>
      </p:sp>
      <p:pic>
        <p:nvPicPr>
          <p:cNvPr id="4" name="Picture 3">
            <a:extLst>
              <a:ext uri="{FF2B5EF4-FFF2-40B4-BE49-F238E27FC236}">
                <a16:creationId xmlns:a16="http://schemas.microsoft.com/office/drawing/2014/main" id="{9C956852-F61D-4B03-99ED-3DCD6DFE5429}"/>
              </a:ext>
            </a:extLst>
          </p:cNvPr>
          <p:cNvPicPr>
            <a:picLocks noChangeAspect="1"/>
          </p:cNvPicPr>
          <p:nvPr/>
        </p:nvPicPr>
        <p:blipFill>
          <a:blip r:embed="rId4"/>
          <a:stretch>
            <a:fillRect/>
          </a:stretch>
        </p:blipFill>
        <p:spPr>
          <a:xfrm>
            <a:off x="884876" y="3120976"/>
            <a:ext cx="413280" cy="413280"/>
          </a:xfrm>
          <a:prstGeom prst="rect">
            <a:avLst/>
          </a:prstGeom>
        </p:spPr>
      </p:pic>
      <p:pic>
        <p:nvPicPr>
          <p:cNvPr id="5" name="Picture 4">
            <a:extLst>
              <a:ext uri="{FF2B5EF4-FFF2-40B4-BE49-F238E27FC236}">
                <a16:creationId xmlns:a16="http://schemas.microsoft.com/office/drawing/2014/main" id="{9AB4072C-E65D-425E-B488-08489B03B2BE}"/>
              </a:ext>
            </a:extLst>
          </p:cNvPr>
          <p:cNvPicPr>
            <a:picLocks noChangeAspect="1"/>
          </p:cNvPicPr>
          <p:nvPr/>
        </p:nvPicPr>
        <p:blipFill>
          <a:blip r:embed="rId5"/>
          <a:stretch>
            <a:fillRect/>
          </a:stretch>
        </p:blipFill>
        <p:spPr>
          <a:xfrm>
            <a:off x="884876" y="3613652"/>
            <a:ext cx="413280" cy="413280"/>
          </a:xfrm>
          <a:prstGeom prst="rect">
            <a:avLst/>
          </a:prstGeom>
        </p:spPr>
      </p:pic>
      <p:pic>
        <p:nvPicPr>
          <p:cNvPr id="7" name="Picture 6">
            <a:extLst>
              <a:ext uri="{FF2B5EF4-FFF2-40B4-BE49-F238E27FC236}">
                <a16:creationId xmlns:a16="http://schemas.microsoft.com/office/drawing/2014/main" id="{3BCF9E50-C19A-4C28-9869-7B3ACC9981FB}"/>
              </a:ext>
            </a:extLst>
          </p:cNvPr>
          <p:cNvPicPr>
            <a:picLocks noChangeAspect="1"/>
          </p:cNvPicPr>
          <p:nvPr/>
        </p:nvPicPr>
        <p:blipFill>
          <a:blip r:embed="rId6"/>
          <a:stretch>
            <a:fillRect/>
          </a:stretch>
        </p:blipFill>
        <p:spPr>
          <a:xfrm>
            <a:off x="884876" y="4592284"/>
            <a:ext cx="413280" cy="413280"/>
          </a:xfrm>
          <a:prstGeom prst="rect">
            <a:avLst/>
          </a:prstGeom>
        </p:spPr>
      </p:pic>
      <p:pic>
        <p:nvPicPr>
          <p:cNvPr id="8" name="Picture 7">
            <a:extLst>
              <a:ext uri="{FF2B5EF4-FFF2-40B4-BE49-F238E27FC236}">
                <a16:creationId xmlns:a16="http://schemas.microsoft.com/office/drawing/2014/main" id="{391C343D-34CE-48FA-87F4-D41384187CF8}"/>
              </a:ext>
            </a:extLst>
          </p:cNvPr>
          <p:cNvPicPr>
            <a:picLocks noChangeAspect="1"/>
          </p:cNvPicPr>
          <p:nvPr/>
        </p:nvPicPr>
        <p:blipFill>
          <a:blip r:embed="rId7"/>
          <a:stretch>
            <a:fillRect/>
          </a:stretch>
        </p:blipFill>
        <p:spPr>
          <a:xfrm>
            <a:off x="884876" y="4102968"/>
            <a:ext cx="413280" cy="413280"/>
          </a:xfrm>
          <a:prstGeom prst="rect">
            <a:avLst/>
          </a:prstGeom>
        </p:spPr>
      </p:pic>
      <p:sp>
        <p:nvSpPr>
          <p:cNvPr id="9" name="TextBox 8">
            <a:extLst>
              <a:ext uri="{FF2B5EF4-FFF2-40B4-BE49-F238E27FC236}">
                <a16:creationId xmlns:a16="http://schemas.microsoft.com/office/drawing/2014/main" id="{B5E63010-9B32-43C2-A4CF-0245BB3D359E}"/>
              </a:ext>
            </a:extLst>
          </p:cNvPr>
          <p:cNvSpPr txBox="1"/>
          <p:nvPr/>
        </p:nvSpPr>
        <p:spPr>
          <a:xfrm>
            <a:off x="1331639" y="4159567"/>
            <a:ext cx="4696739" cy="323165"/>
          </a:xfrm>
          <a:prstGeom prst="rect">
            <a:avLst/>
          </a:prstGeom>
          <a:noFill/>
        </p:spPr>
        <p:txBody>
          <a:bodyPr wrap="square" rtlCol="0">
            <a:spAutoFit/>
          </a:bodyPr>
          <a:lstStyle/>
          <a:p>
            <a:r>
              <a:rPr lang="en-US" sz="1500" dirty="0"/>
              <a:t>PowerApps for Admins</a:t>
            </a:r>
          </a:p>
        </p:txBody>
      </p:sp>
      <p:sp>
        <p:nvSpPr>
          <p:cNvPr id="10" name="TextBox 9">
            <a:extLst>
              <a:ext uri="{FF2B5EF4-FFF2-40B4-BE49-F238E27FC236}">
                <a16:creationId xmlns:a16="http://schemas.microsoft.com/office/drawing/2014/main" id="{BB074493-B5BA-4B38-BF03-BDC09709ED3D}"/>
              </a:ext>
            </a:extLst>
          </p:cNvPr>
          <p:cNvSpPr txBox="1"/>
          <p:nvPr/>
        </p:nvSpPr>
        <p:spPr>
          <a:xfrm>
            <a:off x="1331640" y="4648883"/>
            <a:ext cx="4609771" cy="323165"/>
          </a:xfrm>
          <a:prstGeom prst="rect">
            <a:avLst/>
          </a:prstGeom>
          <a:noFill/>
        </p:spPr>
        <p:txBody>
          <a:bodyPr wrap="square" rtlCol="0">
            <a:spAutoFit/>
          </a:bodyPr>
          <a:lstStyle/>
          <a:p>
            <a:r>
              <a:rPr lang="en-US" sz="1500" dirty="0"/>
              <a:t>PowerApps for App Makers</a:t>
            </a:r>
          </a:p>
        </p:txBody>
      </p:sp>
      <p:sp>
        <p:nvSpPr>
          <p:cNvPr id="11" name="TextBox 10">
            <a:extLst>
              <a:ext uri="{FF2B5EF4-FFF2-40B4-BE49-F238E27FC236}">
                <a16:creationId xmlns:a16="http://schemas.microsoft.com/office/drawing/2014/main" id="{6C7B7387-8A82-4AE8-81AF-6C6C41CEC373}"/>
              </a:ext>
            </a:extLst>
          </p:cNvPr>
          <p:cNvSpPr txBox="1"/>
          <p:nvPr/>
        </p:nvSpPr>
        <p:spPr>
          <a:xfrm>
            <a:off x="1331640" y="3177575"/>
            <a:ext cx="4609771" cy="323165"/>
          </a:xfrm>
          <a:prstGeom prst="rect">
            <a:avLst/>
          </a:prstGeom>
          <a:noFill/>
        </p:spPr>
        <p:txBody>
          <a:bodyPr wrap="square" rtlCol="0">
            <a:spAutoFit/>
          </a:bodyPr>
          <a:lstStyle/>
          <a:p>
            <a:r>
              <a:rPr lang="en-US" sz="1500"/>
              <a:t>Power Platform for Admins</a:t>
            </a:r>
          </a:p>
        </p:txBody>
      </p:sp>
      <p:sp>
        <p:nvSpPr>
          <p:cNvPr id="13" name="TextBox 12">
            <a:extLst>
              <a:ext uri="{FF2B5EF4-FFF2-40B4-BE49-F238E27FC236}">
                <a16:creationId xmlns:a16="http://schemas.microsoft.com/office/drawing/2014/main" id="{1E1DBFA0-DE15-4D14-AD08-1500F0A0D3C3}"/>
              </a:ext>
            </a:extLst>
          </p:cNvPr>
          <p:cNvSpPr txBox="1"/>
          <p:nvPr/>
        </p:nvSpPr>
        <p:spPr>
          <a:xfrm>
            <a:off x="1323427" y="3670251"/>
            <a:ext cx="4609771" cy="323165"/>
          </a:xfrm>
          <a:prstGeom prst="rect">
            <a:avLst/>
          </a:prstGeom>
          <a:noFill/>
        </p:spPr>
        <p:txBody>
          <a:bodyPr wrap="square" rtlCol="0">
            <a:spAutoFit/>
          </a:bodyPr>
          <a:lstStyle/>
          <a:p>
            <a:r>
              <a:rPr lang="en-US" sz="1500" dirty="0"/>
              <a:t>Flow Management</a:t>
            </a:r>
          </a:p>
        </p:txBody>
      </p:sp>
    </p:spTree>
    <p:extLst>
      <p:ext uri="{BB962C8B-B14F-4D97-AF65-F5344CB8AC3E}">
        <p14:creationId xmlns:p14="http://schemas.microsoft.com/office/powerpoint/2010/main" val="31294173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EA48-EAC4-4642-B166-685C29DF8C6C}"/>
              </a:ext>
            </a:extLst>
          </p:cNvPr>
          <p:cNvSpPr>
            <a:spLocks noGrp="1"/>
          </p:cNvSpPr>
          <p:nvPr>
            <p:ph type="title"/>
          </p:nvPr>
        </p:nvSpPr>
        <p:spPr>
          <a:xfrm>
            <a:off x="441197" y="342900"/>
            <a:ext cx="8263890" cy="443198"/>
          </a:xfrm>
        </p:spPr>
        <p:txBody>
          <a:bodyPr/>
          <a:lstStyle/>
          <a:p>
            <a:r>
              <a:rPr lang="en-US" sz="3200"/>
              <a:t>Examples of pulling ongoing reports of activity</a:t>
            </a:r>
          </a:p>
        </p:txBody>
      </p:sp>
      <p:sp>
        <p:nvSpPr>
          <p:cNvPr id="3" name="Text Placeholder 2">
            <a:extLst>
              <a:ext uri="{FF2B5EF4-FFF2-40B4-BE49-F238E27FC236}">
                <a16:creationId xmlns:a16="http://schemas.microsoft.com/office/drawing/2014/main" id="{8806F7A4-41B9-4128-A375-FB9BFD193F60}"/>
              </a:ext>
            </a:extLst>
          </p:cNvPr>
          <p:cNvSpPr>
            <a:spLocks noGrp="1"/>
          </p:cNvSpPr>
          <p:nvPr>
            <p:ph type="body" sz="quarter" idx="10"/>
          </p:nvPr>
        </p:nvSpPr>
        <p:spPr>
          <a:xfrm>
            <a:off x="395536" y="1203598"/>
            <a:ext cx="8640960" cy="892552"/>
          </a:xfrm>
        </p:spPr>
        <p:txBody>
          <a:bodyPr/>
          <a:lstStyle/>
          <a:p>
            <a:pPr marL="457200" indent="-457200">
              <a:buFont typeface="Wingdings" panose="05000000000000000000" pitchFamily="2" charset="2"/>
              <a:buChar char="§"/>
            </a:pPr>
            <a:r>
              <a:rPr lang="en-US" sz="2000" dirty="0"/>
              <a:t>PowerShell - </a:t>
            </a:r>
            <a:r>
              <a:rPr lang="en-US" sz="2000" dirty="0">
                <a:solidFill>
                  <a:schemeClr val="tx2"/>
                </a:solidFill>
                <a:hlinkClick r:id="rId2">
                  <a:extLst>
                    <a:ext uri="{A12FA001-AC4F-418D-AE19-62706E023703}">
                      <ahyp:hlinkClr xmlns:ahyp="http://schemas.microsoft.com/office/drawing/2018/hyperlinkcolor" val="tx"/>
                    </a:ext>
                  </a:extLst>
                </a:hlinkClick>
              </a:rPr>
              <a:t>https://aka.ms/downloadassetsscript</a:t>
            </a:r>
            <a:r>
              <a:rPr lang="en-US" sz="2000" dirty="0">
                <a:solidFill>
                  <a:schemeClr val="tx2"/>
                </a:solidFill>
              </a:rPr>
              <a:t> </a:t>
            </a:r>
            <a:br>
              <a:rPr lang="en-US" sz="2000" dirty="0"/>
            </a:br>
            <a:endParaRPr lang="en-US" sz="2000" dirty="0"/>
          </a:p>
          <a:p>
            <a:pPr marL="457200" indent="-457200">
              <a:buFont typeface="Wingdings" panose="05000000000000000000" pitchFamily="2" charset="2"/>
              <a:buChar char="§"/>
            </a:pPr>
            <a:r>
              <a:rPr lang="en-US" sz="2000" dirty="0"/>
              <a:t>Management connectors: via Power Automate </a:t>
            </a:r>
            <a:r>
              <a:rPr lang="en-US" sz="2000" dirty="0">
                <a:hlinkClick r:id="rId3"/>
              </a:rPr>
              <a:t>https://aka.ms/listpoweractivity</a:t>
            </a:r>
            <a:r>
              <a:rPr lang="en-US" sz="2000" dirty="0"/>
              <a:t> </a:t>
            </a:r>
          </a:p>
        </p:txBody>
      </p:sp>
      <p:pic>
        <p:nvPicPr>
          <p:cNvPr id="4" name="Picture 6" descr="A screenshot of a cell phone&#10;&#10;Description generated with very high confidence">
            <a:extLst>
              <a:ext uri="{FF2B5EF4-FFF2-40B4-BE49-F238E27FC236}">
                <a16:creationId xmlns:a16="http://schemas.microsoft.com/office/drawing/2014/main" id="{974751D2-B490-4B4F-A2F1-E86C0E85E7C5}"/>
              </a:ext>
            </a:extLst>
          </p:cNvPr>
          <p:cNvPicPr>
            <a:picLocks noChangeAspect="1"/>
          </p:cNvPicPr>
          <p:nvPr/>
        </p:nvPicPr>
        <p:blipFill>
          <a:blip r:embed="rId4"/>
          <a:stretch>
            <a:fillRect/>
          </a:stretch>
        </p:blipFill>
        <p:spPr>
          <a:xfrm>
            <a:off x="827584" y="2441216"/>
            <a:ext cx="6840760" cy="2674081"/>
          </a:xfrm>
          <a:prstGeom prst="rect">
            <a:avLst/>
          </a:prstGeom>
        </p:spPr>
      </p:pic>
      <p:sp>
        <p:nvSpPr>
          <p:cNvPr id="5" name="Rectangle 4">
            <a:extLst>
              <a:ext uri="{FF2B5EF4-FFF2-40B4-BE49-F238E27FC236}">
                <a16:creationId xmlns:a16="http://schemas.microsoft.com/office/drawing/2014/main" id="{7F62F592-61F9-4EAA-B120-554EBC901F2C}"/>
              </a:ext>
            </a:extLst>
          </p:cNvPr>
          <p:cNvSpPr/>
          <p:nvPr/>
        </p:nvSpPr>
        <p:spPr bwMode="auto">
          <a:xfrm>
            <a:off x="971600" y="3219822"/>
            <a:ext cx="1800200" cy="1800200"/>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9195741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a:t>What about planned &amp; unplanned platform changes/incidents?</a:t>
            </a:r>
            <a:endParaRPr lang="en-US" u="sng"/>
          </a:p>
        </p:txBody>
      </p:sp>
    </p:spTree>
    <p:extLst>
      <p:ext uri="{BB962C8B-B14F-4D97-AF65-F5344CB8AC3E}">
        <p14:creationId xmlns:p14="http://schemas.microsoft.com/office/powerpoint/2010/main" val="1475984021"/>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Apps</a:t>
            </a:r>
            <a:br>
              <a:rPr lang="en-US" dirty="0">
                <a:solidFill>
                  <a:schemeClr val="bg1"/>
                </a:solidFill>
              </a:rPr>
            </a:br>
            <a:r>
              <a:rPr lang="en-US" dirty="0">
                <a:solidFill>
                  <a:schemeClr val="bg1"/>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chemeClr val="bg1"/>
                </a:solidFill>
              </a:rPr>
              <a:t>Power Automate</a:t>
            </a:r>
            <a:br>
              <a:rPr lang="en-US" dirty="0">
                <a:solidFill>
                  <a:schemeClr val="bg1"/>
                </a:solidFill>
              </a:rPr>
            </a:br>
            <a:r>
              <a:rPr lang="en-US" dirty="0">
                <a:solidFill>
                  <a:schemeClr val="bg1"/>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a:solidFill>
                  <a:schemeClr val="bg1"/>
                </a:solidFill>
              </a:rPr>
              <a:t>Service Health Dashboard and Message Center </a:t>
            </a:r>
          </a:p>
        </p:txBody>
      </p:sp>
      <p:pic>
        <p:nvPicPr>
          <p:cNvPr id="9" name="Picture 8">
            <a:extLst>
              <a:ext uri="{FF2B5EF4-FFF2-40B4-BE49-F238E27FC236}">
                <a16:creationId xmlns:a16="http://schemas.microsoft.com/office/drawing/2014/main" id="{1C6246D2-3D0D-4C30-AF0C-11935EF45D6B}"/>
              </a:ext>
            </a:extLst>
          </p:cNvPr>
          <p:cNvPicPr>
            <a:picLocks noChangeAspect="1"/>
          </p:cNvPicPr>
          <p:nvPr/>
        </p:nvPicPr>
        <p:blipFill>
          <a:blip r:embed="rId2"/>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pic>
        <p:nvPicPr>
          <p:cNvPr id="11" name="Picture 10">
            <a:extLst>
              <a:ext uri="{FF2B5EF4-FFF2-40B4-BE49-F238E27FC236}">
                <a16:creationId xmlns:a16="http://schemas.microsoft.com/office/drawing/2014/main" id="{AB4B8B5A-CC8D-4CF1-8C72-A0CA500B902E}"/>
              </a:ext>
            </a:extLst>
          </p:cNvPr>
          <p:cNvPicPr>
            <a:picLocks noChangeAspect="1"/>
          </p:cNvPicPr>
          <p:nvPr/>
        </p:nvPicPr>
        <p:blipFill>
          <a:blip r:embed="rId3"/>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71451"/>
            <a:ext cx="8472313" cy="332399"/>
          </a:xfrm>
        </p:spPr>
        <p:txBody>
          <a:bodyPr/>
          <a:lstStyle/>
          <a:p>
            <a:r>
              <a:rPr lang="en-US" sz="2400">
                <a:solidFill>
                  <a:schemeClr val="tx1"/>
                </a:solidFill>
              </a:rPr>
              <a:t>Service Health Dashboard &amp; Message Center</a:t>
            </a:r>
          </a:p>
        </p:txBody>
      </p:sp>
      <p:sp>
        <p:nvSpPr>
          <p:cNvPr id="6" name="Text Placeholder 5"/>
          <p:cNvSpPr>
            <a:spLocks noGrp="1"/>
          </p:cNvSpPr>
          <p:nvPr>
            <p:ph idx="1"/>
          </p:nvPr>
        </p:nvSpPr>
        <p:spPr/>
        <p:txBody>
          <a:bodyPr/>
          <a:lstStyle/>
          <a:p>
            <a:endParaRPr lang="en-US" sz="825"/>
          </a:p>
          <a:p>
            <a:pPr fontAlgn="base"/>
            <a:endParaRPr lang="en-US" sz="1350" b="1"/>
          </a:p>
          <a:p>
            <a:pPr fontAlgn="base"/>
            <a:endParaRPr lang="en-US" sz="1350"/>
          </a:p>
          <a:p>
            <a:pPr fontAlgn="base"/>
            <a:endParaRPr lang="en-US" sz="1350"/>
          </a:p>
          <a:p>
            <a:pPr fontAlgn="base"/>
            <a:endParaRPr lang="en-US" sz="1350"/>
          </a:p>
          <a:p>
            <a:pPr fontAlgn="base"/>
            <a:endParaRPr lang="en-US" sz="1350"/>
          </a:p>
          <a:p>
            <a:pPr fontAlgn="base"/>
            <a:endParaRPr lang="en-US" sz="1350"/>
          </a:p>
        </p:txBody>
      </p:sp>
      <p:pic>
        <p:nvPicPr>
          <p:cNvPr id="10" name="Picture 9">
            <a:extLst>
              <a:ext uri="{FF2B5EF4-FFF2-40B4-BE49-F238E27FC236}">
                <a16:creationId xmlns:a16="http://schemas.microsoft.com/office/drawing/2014/main" id="{35BF2B63-9FAF-4638-899D-D961A6427A52}"/>
              </a:ext>
            </a:extLst>
          </p:cNvPr>
          <p:cNvPicPr/>
          <p:nvPr/>
        </p:nvPicPr>
        <p:blipFill>
          <a:blip r:embed="rId3"/>
          <a:stretch>
            <a:fillRect/>
          </a:stretch>
        </p:blipFill>
        <p:spPr>
          <a:xfrm>
            <a:off x="6115516" y="2870346"/>
            <a:ext cx="2450244" cy="1829554"/>
          </a:xfrm>
          <a:prstGeom prst="rect">
            <a:avLst/>
          </a:prstGeom>
        </p:spPr>
      </p:pic>
      <p:pic>
        <p:nvPicPr>
          <p:cNvPr id="11" name="Picture 10">
            <a:extLst>
              <a:ext uri="{FF2B5EF4-FFF2-40B4-BE49-F238E27FC236}">
                <a16:creationId xmlns:a16="http://schemas.microsoft.com/office/drawing/2014/main" id="{C681D81F-5CB0-4754-BC70-AA9028182776}"/>
              </a:ext>
            </a:extLst>
          </p:cNvPr>
          <p:cNvPicPr>
            <a:picLocks noChangeAspect="1"/>
          </p:cNvPicPr>
          <p:nvPr/>
        </p:nvPicPr>
        <p:blipFill>
          <a:blip r:embed="rId4"/>
          <a:stretch>
            <a:fillRect/>
          </a:stretch>
        </p:blipFill>
        <p:spPr>
          <a:xfrm>
            <a:off x="6041376" y="535974"/>
            <a:ext cx="2588167" cy="2035776"/>
          </a:xfrm>
          <a:prstGeom prst="rect">
            <a:avLst/>
          </a:prstGeom>
        </p:spPr>
      </p:pic>
      <p:sp>
        <p:nvSpPr>
          <p:cNvPr id="12" name="TextBox 11">
            <a:extLst>
              <a:ext uri="{FF2B5EF4-FFF2-40B4-BE49-F238E27FC236}">
                <a16:creationId xmlns:a16="http://schemas.microsoft.com/office/drawing/2014/main" id="{0EB4FB94-EB03-497A-BB15-0DA5E2AB4F1F}"/>
              </a:ext>
            </a:extLst>
          </p:cNvPr>
          <p:cNvSpPr txBox="1"/>
          <p:nvPr/>
        </p:nvSpPr>
        <p:spPr>
          <a:xfrm>
            <a:off x="514457" y="699542"/>
            <a:ext cx="5435846" cy="5203412"/>
          </a:xfrm>
          <a:prstGeom prst="rect">
            <a:avLst/>
          </a:prstGeom>
          <a:noFill/>
        </p:spPr>
        <p:txBody>
          <a:bodyPr wrap="square" lIns="0" tIns="0" rIns="0" bIns="0" rtlCol="0">
            <a:spAutoFit/>
          </a:bodyPr>
          <a:lstStyle/>
          <a:p>
            <a:r>
              <a:rPr lang="en-US" sz="1100"/>
              <a:t>Microsoft regularly communicates work done to maintain and update Dynamics 365 services to ensure security, performance, and availability, and to provide new features and functionality. </a:t>
            </a:r>
          </a:p>
          <a:p>
            <a:endParaRPr lang="en-US" sz="1100"/>
          </a:p>
          <a:p>
            <a:r>
              <a:rPr lang="en-US" sz="1100"/>
              <a:t>Microsoft also communicates details of service incidents including the potential user experience, the start and end time of the incident, and any workaround that may be available.</a:t>
            </a:r>
            <a:r>
              <a:rPr lang="en-US" sz="863"/>
              <a:t>.   </a:t>
            </a:r>
          </a:p>
          <a:p>
            <a:endParaRPr lang="en-US" sz="863"/>
          </a:p>
          <a:p>
            <a:r>
              <a:rPr lang="en-US" sz="1000"/>
              <a:t>The </a:t>
            </a:r>
            <a:r>
              <a:rPr lang="en-US" sz="1000">
                <a:solidFill>
                  <a:srgbClr val="0070C0"/>
                </a:solidFill>
              </a:rPr>
              <a:t>Service health dashboard </a:t>
            </a:r>
            <a:r>
              <a:rPr lang="en-US" sz="1000"/>
              <a:t>is used to communicate service incident information throughout the duration of the event.  This would include the following issue statuses:</a:t>
            </a:r>
          </a:p>
          <a:p>
            <a:endParaRPr lang="en-US" sz="1000"/>
          </a:p>
          <a:p>
            <a:pPr marL="128588" indent="-128588">
              <a:buFont typeface="Arial" panose="020B0604020202020204" pitchFamily="34" charset="0"/>
              <a:buChar char="•"/>
            </a:pPr>
            <a:r>
              <a:rPr lang="en-US" sz="1000" b="1" i="1"/>
              <a:t>Investigating</a:t>
            </a:r>
            <a:r>
              <a:rPr lang="en-US" sz="1000"/>
              <a:t> – Microsoft is investigating an event to determine the customer impact.</a:t>
            </a:r>
          </a:p>
          <a:p>
            <a:pPr marL="128588" indent="-128588">
              <a:buFont typeface="Arial" panose="020B0604020202020204" pitchFamily="34" charset="0"/>
              <a:buChar char="•"/>
            </a:pPr>
            <a:r>
              <a:rPr lang="en-US" sz="1000" b="1" i="1"/>
              <a:t>Service Degradation/Service Interruption- </a:t>
            </a:r>
            <a:r>
              <a:rPr lang="en-US" sz="100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a:t>Restoring Service </a:t>
            </a:r>
            <a:r>
              <a:rPr lang="en-US" sz="1000"/>
              <a:t>- Cause of the incident has been identified and mitigation steps are in progress.</a:t>
            </a:r>
          </a:p>
          <a:p>
            <a:pPr marL="128588" indent="-128588">
              <a:buFont typeface="Arial" panose="020B0604020202020204" pitchFamily="34" charset="0"/>
              <a:buChar char="•"/>
            </a:pPr>
            <a:r>
              <a:rPr lang="en-US" sz="1000" b="1" i="1"/>
              <a:t>Extended Recovery </a:t>
            </a:r>
            <a:r>
              <a:rPr lang="en-US" sz="1000"/>
              <a:t>- Services are restored but may be slower than usual. </a:t>
            </a:r>
          </a:p>
          <a:p>
            <a:pPr marL="128588" indent="-128588">
              <a:buFont typeface="Arial" panose="020B0604020202020204" pitchFamily="34" charset="0"/>
              <a:buChar char="•"/>
            </a:pPr>
            <a:r>
              <a:rPr lang="en-US" sz="1000" b="1" i="1"/>
              <a:t>False Positive </a:t>
            </a:r>
            <a:r>
              <a:rPr lang="en-US" sz="1000"/>
              <a:t>- Microsoft has confirmed that there was no customer impact</a:t>
            </a:r>
          </a:p>
          <a:p>
            <a:br>
              <a:rPr lang="en-US" sz="1000"/>
            </a:br>
            <a:r>
              <a:rPr lang="en-US" sz="1000"/>
              <a:t>The </a:t>
            </a:r>
            <a:r>
              <a:rPr lang="en-US" sz="1000">
                <a:solidFill>
                  <a:srgbClr val="0070C0"/>
                </a:solidFill>
              </a:rPr>
              <a:t>Message center </a:t>
            </a:r>
            <a:r>
              <a:rPr lang="en-US" sz="1000"/>
              <a:t>is used for Proactive communications to inform our customers of any of the following scenarios:</a:t>
            </a:r>
            <a:br>
              <a:rPr lang="en-US" sz="1000"/>
            </a:br>
            <a:endParaRPr lang="en-US" sz="1000"/>
          </a:p>
          <a:p>
            <a:pPr marL="128588" indent="-128588">
              <a:buFont typeface="Arial" panose="020B0604020202020204" pitchFamily="34" charset="0"/>
              <a:buChar char="•"/>
            </a:pPr>
            <a:r>
              <a:rPr lang="en-US" sz="1000"/>
              <a:t>Deployments (Releases)</a:t>
            </a:r>
          </a:p>
          <a:p>
            <a:pPr marL="128588" indent="-128588">
              <a:buFont typeface="Arial" panose="020B0604020202020204" pitchFamily="34" charset="0"/>
              <a:buChar char="•"/>
            </a:pPr>
            <a:r>
              <a:rPr lang="en-US" sz="1000"/>
              <a:t>Maintenance</a:t>
            </a:r>
          </a:p>
          <a:p>
            <a:pPr marL="128588" indent="-128588">
              <a:buFont typeface="Arial" panose="020B0604020202020204" pitchFamily="34" charset="0"/>
              <a:buChar char="•"/>
            </a:pPr>
            <a:r>
              <a:rPr lang="en-US" sz="1000"/>
              <a:t>Customer Action Needed</a:t>
            </a:r>
          </a:p>
          <a:p>
            <a:pPr marL="128588" indent="-128588">
              <a:buFont typeface="Arial" panose="020B0604020202020204" pitchFamily="34" charset="0"/>
              <a:buChar char="•"/>
            </a:pPr>
            <a:r>
              <a:rPr lang="en-US" sz="1000"/>
              <a:t>Monthly Updates</a:t>
            </a:r>
          </a:p>
          <a:p>
            <a:pPr marL="128588" indent="-128588">
              <a:buFont typeface="Arial" panose="020B0604020202020204" pitchFamily="34" charset="0"/>
              <a:buChar char="•"/>
            </a:pPr>
            <a:r>
              <a:rPr lang="en-US" sz="1000"/>
              <a:t>Service Changes</a:t>
            </a:r>
          </a:p>
          <a:p>
            <a:pPr marL="128588" indent="-128588">
              <a:buFont typeface="Arial" panose="020B0604020202020204" pitchFamily="34" charset="0"/>
              <a:buChar char="•"/>
            </a:pPr>
            <a:r>
              <a:rPr lang="en-US" sz="1000"/>
              <a:t>Deprecation of Functionality</a:t>
            </a:r>
          </a:p>
          <a:p>
            <a:br>
              <a:rPr lang="en-US" sz="750"/>
            </a:br>
            <a:endParaRPr lang="en-US" sz="750"/>
          </a:p>
          <a:p>
            <a:endParaRPr lang="en-US" sz="750"/>
          </a:p>
          <a:p>
            <a:pPr algn="l"/>
            <a:br>
              <a:rPr lang="en-US" sz="1500">
                <a:gradFill>
                  <a:gsLst>
                    <a:gs pos="2917">
                      <a:schemeClr val="tx1"/>
                    </a:gs>
                    <a:gs pos="30000">
                      <a:schemeClr val="tx1"/>
                    </a:gs>
                  </a:gsLst>
                  <a:lin ang="5400000" scaled="0"/>
                </a:gradFill>
              </a:rPr>
            </a:br>
            <a:endParaRPr lang="en-US" sz="15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95477F25-7B75-47BE-8781-0E8649FDE61C}"/>
              </a:ext>
            </a:extLst>
          </p:cNvPr>
          <p:cNvSpPr txBox="1"/>
          <p:nvPr/>
        </p:nvSpPr>
        <p:spPr>
          <a:xfrm>
            <a:off x="6115516" y="2718632"/>
            <a:ext cx="2450244" cy="115416"/>
          </a:xfrm>
          <a:prstGeom prst="rect">
            <a:avLst/>
          </a:prstGeom>
          <a:noFill/>
        </p:spPr>
        <p:txBody>
          <a:bodyPr wrap="square" lIns="0" tIns="0" rIns="0" bIns="0" rtlCol="0">
            <a:spAutoFit/>
          </a:bodyPr>
          <a:lstStyle/>
          <a:p>
            <a:pPr algn="l"/>
            <a:r>
              <a:rPr lang="en-US" sz="750">
                <a:solidFill>
                  <a:srgbClr val="0070C0"/>
                </a:solidFill>
              </a:rPr>
              <a:t>Message Center – Maintenance</a:t>
            </a:r>
            <a:endParaRPr lang="en-US" sz="1500">
              <a:solidFill>
                <a:srgbClr val="0070C0"/>
              </a:soli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041375" y="373235"/>
            <a:ext cx="2450244" cy="115416"/>
          </a:xfrm>
          <a:prstGeom prst="rect">
            <a:avLst/>
          </a:prstGeom>
          <a:noFill/>
        </p:spPr>
        <p:txBody>
          <a:bodyPr wrap="square" lIns="0" tIns="0" rIns="0" bIns="0" rtlCol="0">
            <a:spAutoFit/>
          </a:bodyPr>
          <a:lstStyle/>
          <a:p>
            <a:pPr algn="l"/>
            <a:r>
              <a:rPr lang="en-US" sz="750">
                <a:solidFill>
                  <a:srgbClr val="0070C0"/>
                </a:solidFill>
              </a:rPr>
              <a:t>Service Health Dashboard – Service Restored </a:t>
            </a:r>
            <a:endParaRPr lang="en-US" sz="1500">
              <a:solidFill>
                <a:srgbClr val="0070C0"/>
              </a:solidFill>
            </a:endParaRPr>
          </a:p>
        </p:txBody>
      </p:sp>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3447098"/>
          </a:xfrm>
        </p:spPr>
        <p:txBody>
          <a:bodyPr/>
          <a:lstStyle/>
          <a:p>
            <a:pPr>
              <a:buClr>
                <a:schemeClr val="tx1"/>
              </a:buClr>
            </a:pPr>
            <a:r>
              <a:rPr lang="en-GB"/>
              <a:t>Analytics are helpful to monitor on-going activity and perform capacity planning</a:t>
            </a:r>
          </a:p>
          <a:p>
            <a:pPr>
              <a:buClr>
                <a:schemeClr val="tx1"/>
              </a:buClr>
            </a:pPr>
            <a:endParaRPr lang="en-GB" sz="2800"/>
          </a:p>
          <a:p>
            <a:pPr>
              <a:buClr>
                <a:schemeClr val="tx1"/>
              </a:buClr>
            </a:pPr>
            <a:r>
              <a:rPr lang="en-GB" sz="2800"/>
              <a:t>Activity auditing allows monitoring of what has happened in an environment</a:t>
            </a:r>
          </a:p>
          <a:p>
            <a:pPr>
              <a:buClr>
                <a:schemeClr val="tx1"/>
              </a:buClr>
            </a:pPr>
            <a:endParaRPr lang="en-GB"/>
          </a:p>
          <a:p>
            <a:pPr>
              <a:buClr>
                <a:schemeClr val="tx1"/>
              </a:buClr>
            </a:pPr>
            <a:r>
              <a:rPr lang="en-GB" sz="2800"/>
              <a:t>Working with makers ensures you are collecting </a:t>
            </a:r>
            <a:r>
              <a:rPr lang="en-GB"/>
              <a:t>necessary audit data </a:t>
            </a:r>
            <a:endParaRPr lang="en-GB" sz="2800"/>
          </a:p>
        </p:txBody>
      </p:sp>
      <p:sp>
        <p:nvSpPr>
          <p:cNvPr id="5" name="Title 4"/>
          <p:cNvSpPr>
            <a:spLocks noGrp="1"/>
          </p:cNvSpPr>
          <p:nvPr>
            <p:ph type="title"/>
          </p:nvPr>
        </p:nvSpPr>
        <p:spPr/>
        <p:txBody>
          <a:bodyPr/>
          <a:lstStyle/>
          <a:p>
            <a:r>
              <a:rPr lang="en-US" sz="4000"/>
              <a:t>Module Review</a:t>
            </a:r>
          </a:p>
        </p:txBody>
      </p:sp>
      <p:sp>
        <p:nvSpPr>
          <p:cNvPr id="2" name="Slide Number Placeholder 1"/>
          <p:cNvSpPr>
            <a:spLocks noGrp="1"/>
          </p:cNvSpPr>
          <p:nvPr>
            <p:ph type="sldNum" sz="quarter" idx="4"/>
          </p:nvPr>
        </p:nvSpPr>
        <p:spPr/>
        <p:txBody>
          <a:bodyPr/>
          <a:lstStyle/>
          <a:p>
            <a:fld id="{F777EB7E-3C84-4DC8-BC65-B9675A7009BB}" type="slidenum">
              <a:rPr lang="en-US" smtClean="0"/>
              <a:pPr/>
              <a:t>38</a:t>
            </a:fld>
            <a:endParaRPr lang="en-US"/>
          </a:p>
        </p:txBody>
      </p:sp>
    </p:spTree>
    <p:extLst>
      <p:ext uri="{BB962C8B-B14F-4D97-AF65-F5344CB8AC3E}">
        <p14:creationId xmlns:p14="http://schemas.microsoft.com/office/powerpoint/2010/main" val="2833674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7" y="987574"/>
            <a:ext cx="5927576" cy="415498"/>
          </a:xfrm>
        </p:spPr>
        <p:txBody>
          <a:bodyPr/>
          <a:lstStyle/>
          <a:p>
            <a:pPr marL="0" indent="0">
              <a:buNone/>
            </a:pPr>
            <a:r>
              <a:rPr lang="en-US" sz="1350" b="1" dirty="0"/>
              <a:t>1. Power Apps and Power Automate logs available at </a:t>
            </a:r>
            <a:r>
              <a:rPr lang="en-US" sz="1350" b="1" dirty="0">
                <a:hlinkClick r:id="rId3"/>
              </a:rPr>
              <a:t>https://protection.office.com</a:t>
            </a:r>
            <a:r>
              <a:rPr lang="en-US" sz="1350" b="1" dirty="0"/>
              <a:t> </a:t>
            </a:r>
          </a:p>
          <a:p>
            <a:pPr marL="0" indent="0">
              <a:buNone/>
            </a:pPr>
            <a:endParaRPr lang="en-US" sz="1350" b="1"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12" name="Star: 8 Points 11">
            <a:extLst>
              <a:ext uri="{FF2B5EF4-FFF2-40B4-BE49-F238E27FC236}">
                <a16:creationId xmlns:a16="http://schemas.microsoft.com/office/drawing/2014/main" id="{920147E9-C04F-4CDA-869C-B866D9F88CB8}"/>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a:rPr>
              <a:t>#1</a:t>
            </a: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14" name="Text Placeholder 5">
            <a:extLst>
              <a:ext uri="{FF2B5EF4-FFF2-40B4-BE49-F238E27FC236}">
                <a16:creationId xmlns:a16="http://schemas.microsoft.com/office/drawing/2014/main" id="{96FCA515-5E71-47F3-9138-9E97D013F7BE}"/>
              </a:ext>
            </a:extLst>
          </p:cNvPr>
          <p:cNvSpPr txBox="1">
            <a:spLocks/>
          </p:cNvSpPr>
          <p:nvPr/>
        </p:nvSpPr>
        <p:spPr>
          <a:xfrm>
            <a:off x="337897" y="1323393"/>
            <a:ext cx="6582121" cy="46166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a:latin typeface="Segoe UI Semilight" panose="020B0402040204020203" pitchFamily="34" charset="0"/>
                <a:cs typeface="Segoe UI Semilight" panose="020B0402040204020203" pitchFamily="34" charset="0"/>
              </a:rPr>
              <a:t>Activity Logging integrated with Office Security and Compliance center for comprehensive logging across Microsoft services</a:t>
            </a:r>
          </a:p>
        </p:txBody>
      </p:sp>
      <p:graphicFrame>
        <p:nvGraphicFramePr>
          <p:cNvPr id="16" name="Table 15">
            <a:extLst>
              <a:ext uri="{FF2B5EF4-FFF2-40B4-BE49-F238E27FC236}">
                <a16:creationId xmlns:a16="http://schemas.microsoft.com/office/drawing/2014/main" id="{F6030C14-2F25-417C-B2BD-B8F0AC832CB2}"/>
              </a:ext>
            </a:extLst>
          </p:cNvPr>
          <p:cNvGraphicFramePr>
            <a:graphicFrameLocks noGrp="1"/>
          </p:cNvGraphicFramePr>
          <p:nvPr>
            <p:extLst>
              <p:ext uri="{D42A27DB-BD31-4B8C-83A1-F6EECF244321}">
                <p14:modId xmlns:p14="http://schemas.microsoft.com/office/powerpoint/2010/main" val="3634628941"/>
              </p:ext>
            </p:extLst>
          </p:nvPr>
        </p:nvGraphicFramePr>
        <p:xfrm>
          <a:off x="4393276" y="2066219"/>
          <a:ext cx="4522124" cy="2849718"/>
        </p:xfrm>
        <a:graphic>
          <a:graphicData uri="http://schemas.openxmlformats.org/drawingml/2006/table">
            <a:tbl>
              <a:tblPr firstRow="1" bandRow="1">
                <a:tableStyleId>{21E4AEA4-8DFA-4A89-87EB-49C32662AFE0}</a:tableStyleId>
              </a:tblPr>
              <a:tblGrid>
                <a:gridCol w="2105927">
                  <a:extLst>
                    <a:ext uri="{9D8B030D-6E8A-4147-A177-3AD203B41FA5}">
                      <a16:colId xmlns:a16="http://schemas.microsoft.com/office/drawing/2014/main" val="1727943013"/>
                    </a:ext>
                  </a:extLst>
                </a:gridCol>
                <a:gridCol w="2416197">
                  <a:extLst>
                    <a:ext uri="{9D8B030D-6E8A-4147-A177-3AD203B41FA5}">
                      <a16:colId xmlns:a16="http://schemas.microsoft.com/office/drawing/2014/main" val="646873165"/>
                    </a:ext>
                  </a:extLst>
                </a:gridCol>
              </a:tblGrid>
              <a:tr h="385900">
                <a:tc>
                  <a:txBody>
                    <a:bodyPr/>
                    <a:lstStyle/>
                    <a:p>
                      <a:pPr algn="ctr"/>
                      <a:r>
                        <a:rPr lang="en-US" sz="1400" dirty="0"/>
                        <a:t>Power Automate</a:t>
                      </a:r>
                    </a:p>
                  </a:txBody>
                  <a:tcPr marL="68580" marR="68580" marT="34290" marB="34290"/>
                </a:tc>
                <a:tc>
                  <a:txBody>
                    <a:bodyPr/>
                    <a:lstStyle/>
                    <a:p>
                      <a:pPr algn="ctr"/>
                      <a:r>
                        <a:rPr lang="en-US" sz="1400" dirty="0"/>
                        <a:t>Power Apps</a:t>
                      </a:r>
                    </a:p>
                  </a:txBody>
                  <a:tcPr marL="68580" marR="68580" marT="34290" marB="34290"/>
                </a:tc>
                <a:extLst>
                  <a:ext uri="{0D108BD9-81ED-4DB2-BD59-A6C34878D82A}">
                    <a16:rowId xmlns:a16="http://schemas.microsoft.com/office/drawing/2014/main" val="1634850960"/>
                  </a:ext>
                </a:extLst>
              </a:tr>
              <a:tr h="2463818">
                <a:tc>
                  <a:txBody>
                    <a:bodyPr/>
                    <a:lstStyle/>
                    <a:p>
                      <a:pPr marL="285750" indent="-285750">
                        <a:buFont typeface="Arial" panose="020B0604020202020204" pitchFamily="34" charset="0"/>
                        <a:buChar char="•"/>
                      </a:pPr>
                      <a:r>
                        <a:rPr lang="en-US" sz="1400" dirty="0"/>
                        <a:t>Created flow </a:t>
                      </a:r>
                    </a:p>
                    <a:p>
                      <a:pPr marL="285750" indent="-285750">
                        <a:buFont typeface="Arial" panose="020B0604020202020204" pitchFamily="34" charset="0"/>
                        <a:buChar char="•"/>
                      </a:pPr>
                      <a:r>
                        <a:rPr lang="en-US" sz="1400" dirty="0"/>
                        <a:t>Edited flow </a:t>
                      </a:r>
                    </a:p>
                    <a:p>
                      <a:pPr marL="285750" indent="-285750">
                        <a:buFont typeface="Arial" panose="020B0604020202020204" pitchFamily="34" charset="0"/>
                        <a:buChar char="•"/>
                      </a:pPr>
                      <a:r>
                        <a:rPr lang="en-US" sz="1400" dirty="0"/>
                        <a:t>Deleted flow </a:t>
                      </a:r>
                    </a:p>
                    <a:p>
                      <a:pPr marL="285750" indent="-285750">
                        <a:buFont typeface="Arial" panose="020B0604020202020204" pitchFamily="34" charset="0"/>
                        <a:buChar char="•"/>
                      </a:pPr>
                      <a:r>
                        <a:rPr lang="en-US" sz="1400" dirty="0"/>
                        <a:t>Edited permissions </a:t>
                      </a:r>
                    </a:p>
                    <a:p>
                      <a:pPr marL="285750" indent="-285750">
                        <a:buFont typeface="Arial" panose="020B0604020202020204" pitchFamily="34" charset="0"/>
                        <a:buChar char="•"/>
                      </a:pPr>
                      <a:r>
                        <a:rPr lang="en-US" sz="1400" dirty="0"/>
                        <a:t>Deleted permissions </a:t>
                      </a:r>
                    </a:p>
                    <a:p>
                      <a:pPr marL="285750" indent="-285750">
                        <a:buFont typeface="Arial" panose="020B0604020202020204" pitchFamily="34" charset="0"/>
                        <a:buChar char="•"/>
                      </a:pPr>
                      <a:r>
                        <a:rPr lang="en-US" sz="1400" dirty="0"/>
                        <a:t>Started a paid trial </a:t>
                      </a:r>
                    </a:p>
                    <a:p>
                      <a:pPr marL="285750" indent="-285750">
                        <a:buFont typeface="Arial" panose="020B0604020202020204" pitchFamily="34" charset="0"/>
                        <a:buChar char="•"/>
                      </a:pPr>
                      <a:r>
                        <a:rPr lang="en-US" sz="1400" dirty="0"/>
                        <a:t>Renewed a paid trial </a:t>
                      </a:r>
                      <a:endParaRPr lang="en-US" sz="1400" dirty="0">
                        <a:gradFill>
                          <a:gsLst>
                            <a:gs pos="2917">
                              <a:schemeClr val="tx1"/>
                            </a:gs>
                            <a:gs pos="30000">
                              <a:schemeClr val="tx1"/>
                            </a:gs>
                          </a:gsLst>
                          <a:lin ang="5400000" scaled="0"/>
                        </a:gradFill>
                      </a:endParaRPr>
                    </a:p>
                  </a:txBody>
                  <a:tcPr marL="68580" marR="68580" marT="34290" marB="34290"/>
                </a:tc>
                <a:tc>
                  <a:txBody>
                    <a:bodyPr/>
                    <a:lstStyle/>
                    <a:p>
                      <a:pPr marL="285750" indent="-285750">
                        <a:buFont typeface="Arial" panose="020B0604020202020204" pitchFamily="34" charset="0"/>
                        <a:buChar char="•"/>
                      </a:pPr>
                      <a:r>
                        <a:rPr lang="en-US" sz="1400" dirty="0"/>
                        <a:t>Created app</a:t>
                      </a:r>
                    </a:p>
                    <a:p>
                      <a:pPr marL="285750" indent="-285750">
                        <a:buFont typeface="Arial" panose="020B0604020202020204" pitchFamily="34" charset="0"/>
                        <a:buChar char="•"/>
                      </a:pPr>
                      <a:r>
                        <a:rPr lang="en-US" sz="1400" dirty="0"/>
                        <a:t>Edited/save app (draft)</a:t>
                      </a:r>
                    </a:p>
                    <a:p>
                      <a:pPr marL="285750" indent="-285750">
                        <a:buFont typeface="Arial" panose="020B0604020202020204" pitchFamily="34" charset="0"/>
                        <a:buChar char="•"/>
                      </a:pPr>
                      <a:r>
                        <a:rPr lang="en-US" sz="1400" dirty="0"/>
                        <a:t>Published app</a:t>
                      </a:r>
                    </a:p>
                    <a:p>
                      <a:pPr marL="285750" indent="-285750">
                        <a:buFont typeface="Arial" panose="020B0604020202020204" pitchFamily="34" charset="0"/>
                        <a:buChar char="•"/>
                      </a:pPr>
                      <a:r>
                        <a:rPr lang="en-US" sz="1400" dirty="0"/>
                        <a:t>Deleted app</a:t>
                      </a:r>
                    </a:p>
                    <a:p>
                      <a:pPr marL="285750" indent="-285750">
                        <a:buFont typeface="Arial" panose="020B0604020202020204" pitchFamily="34" charset="0"/>
                        <a:buChar char="•"/>
                      </a:pPr>
                      <a:r>
                        <a:rPr lang="en-US" sz="1400" dirty="0"/>
                        <a:t>Restored an app from app version</a:t>
                      </a:r>
                    </a:p>
                    <a:p>
                      <a:pPr marL="285750" indent="-285750">
                        <a:buFont typeface="Arial" panose="020B0604020202020204" pitchFamily="34" charset="0"/>
                        <a:buChar char="•"/>
                      </a:pPr>
                      <a:r>
                        <a:rPr lang="en-US" sz="1400" dirty="0"/>
                        <a:t>Launched app</a:t>
                      </a:r>
                    </a:p>
                    <a:p>
                      <a:pPr marL="285750" indent="-285750">
                        <a:buFont typeface="Arial" panose="020B0604020202020204" pitchFamily="34" charset="0"/>
                        <a:buChar char="•"/>
                      </a:pPr>
                      <a:r>
                        <a:rPr lang="en-US" sz="1400" dirty="0"/>
                        <a:t>Marking app as featured</a:t>
                      </a:r>
                    </a:p>
                    <a:p>
                      <a:pPr marL="285750" indent="-285750">
                        <a:buFont typeface="Arial" panose="020B0604020202020204" pitchFamily="34" charset="0"/>
                        <a:buChar char="•"/>
                      </a:pPr>
                      <a:r>
                        <a:rPr lang="en-US" sz="1400" dirty="0"/>
                        <a:t>Marking app as hero</a:t>
                      </a:r>
                    </a:p>
                    <a:p>
                      <a:pPr marL="285750" indent="-285750">
                        <a:buFont typeface="Arial" panose="020B0604020202020204" pitchFamily="34" charset="0"/>
                        <a:buChar char="•"/>
                      </a:pPr>
                      <a:r>
                        <a:rPr lang="en-US" sz="1400" dirty="0"/>
                        <a:t>Edited app permissions</a:t>
                      </a:r>
                    </a:p>
                    <a:p>
                      <a:pPr marL="285750" indent="-285750">
                        <a:buFont typeface="Arial" panose="020B0604020202020204" pitchFamily="34" charset="0"/>
                        <a:buChar char="•"/>
                      </a:pPr>
                      <a:r>
                        <a:rPr lang="en-US" sz="1400" dirty="0"/>
                        <a:t>Deleted app permissions</a:t>
                      </a:r>
                    </a:p>
                  </a:txBody>
                  <a:tcPr marL="68580" marR="68580" marT="34290" marB="34290"/>
                </a:tc>
                <a:extLst>
                  <a:ext uri="{0D108BD9-81ED-4DB2-BD59-A6C34878D82A}">
                    <a16:rowId xmlns:a16="http://schemas.microsoft.com/office/drawing/2014/main" val="3741146617"/>
                  </a:ext>
                </a:extLst>
              </a:tr>
            </a:tbl>
          </a:graphicData>
        </a:graphic>
      </p:graphicFrame>
      <p:sp>
        <p:nvSpPr>
          <p:cNvPr id="17" name="Text Placeholder 5">
            <a:extLst>
              <a:ext uri="{FF2B5EF4-FFF2-40B4-BE49-F238E27FC236}">
                <a16:creationId xmlns:a16="http://schemas.microsoft.com/office/drawing/2014/main" id="{FBECFA41-D3FE-43DF-8292-6DFB423C7054}"/>
              </a:ext>
            </a:extLst>
          </p:cNvPr>
          <p:cNvSpPr txBox="1">
            <a:spLocks/>
          </p:cNvSpPr>
          <p:nvPr/>
        </p:nvSpPr>
        <p:spPr>
          <a:xfrm>
            <a:off x="334643" y="2002473"/>
            <a:ext cx="3753263" cy="3046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a:t>The audit records are stored in Office 365 Security and Compliance center. </a:t>
            </a:r>
          </a:p>
          <a:p>
            <a:pPr lvl="1"/>
            <a:r>
              <a:rPr lang="en-US" sz="1500">
                <a:latin typeface="Segoe UI Semilight" panose="020B0402040204020203" pitchFamily="34" charset="0"/>
                <a:cs typeface="Segoe UI Semilight" panose="020B0402040204020203" pitchFamily="34" charset="0"/>
              </a:rPr>
              <a:t>Must have an Office 365 E3 or greater license</a:t>
            </a:r>
          </a:p>
          <a:p>
            <a:pPr lvl="1"/>
            <a:r>
              <a:rPr lang="en-US" sz="1500">
                <a:latin typeface="Segoe UI Semilight" panose="020B0402040204020203" pitchFamily="34" charset="0"/>
                <a:cs typeface="Segoe UI Semilight" panose="020B0402040204020203" pitchFamily="34" charset="0"/>
              </a:rPr>
              <a:t>Must enabled at the organization level</a:t>
            </a:r>
          </a:p>
          <a:p>
            <a:endParaRPr lang="en-US" sz="1500"/>
          </a:p>
          <a:p>
            <a:r>
              <a:rPr lang="en-US" sz="1500"/>
              <a:t>Office provides an API to query this data, which is currently used by many SIEM vendors to use the Activity Logging data for reporting</a:t>
            </a:r>
          </a:p>
          <a:p>
            <a:endParaRPr lang="en-US" sz="1500"/>
          </a:p>
          <a:p>
            <a:endParaRPr lang="en-US" sz="1500"/>
          </a:p>
        </p:txBody>
      </p:sp>
    </p:spTree>
    <p:extLst>
      <p:ext uri="{BB962C8B-B14F-4D97-AF65-F5344CB8AC3E}">
        <p14:creationId xmlns:p14="http://schemas.microsoft.com/office/powerpoint/2010/main" val="129207333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7" name="Picture 6" descr="A screenshot of a cell phone&#10;&#10;Description automatically generated">
            <a:extLst>
              <a:ext uri="{FF2B5EF4-FFF2-40B4-BE49-F238E27FC236}">
                <a16:creationId xmlns:a16="http://schemas.microsoft.com/office/drawing/2014/main" id="{D556261D-A1D8-4E87-BFED-5A31FCF76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195" y="852572"/>
            <a:ext cx="6869610" cy="4100347"/>
          </a:xfrm>
          <a:prstGeom prst="rect">
            <a:avLst/>
          </a:prstGeom>
          <a:ln>
            <a:solidFill>
              <a:schemeClr val="tx1"/>
            </a:solidFill>
          </a:ln>
        </p:spPr>
      </p:pic>
    </p:spTree>
    <p:extLst>
      <p:ext uri="{BB962C8B-B14F-4D97-AF65-F5344CB8AC3E}">
        <p14:creationId xmlns:p14="http://schemas.microsoft.com/office/powerpoint/2010/main" val="145659960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785812-39A9-450F-88D6-CCA2D3831746}"/>
              </a:ext>
            </a:extLst>
          </p:cNvPr>
          <p:cNvSpPr>
            <a:spLocks noGrp="1"/>
          </p:cNvSpPr>
          <p:nvPr>
            <p:ph type="title"/>
          </p:nvPr>
        </p:nvSpPr>
        <p:spPr/>
        <p:txBody>
          <a:bodyPr/>
          <a:lstStyle/>
          <a:p>
            <a:r>
              <a:rPr lang="en-US"/>
              <a:t>Understanding storage capacity</a:t>
            </a:r>
          </a:p>
        </p:txBody>
      </p:sp>
      <p:grpSp>
        <p:nvGrpSpPr>
          <p:cNvPr id="95" name="Group 94">
            <a:extLst>
              <a:ext uri="{FF2B5EF4-FFF2-40B4-BE49-F238E27FC236}">
                <a16:creationId xmlns:a16="http://schemas.microsoft.com/office/drawing/2014/main" id="{0778DC78-3DB6-45C1-8887-37F38D55BCB6}"/>
              </a:ext>
            </a:extLst>
          </p:cNvPr>
          <p:cNvGrpSpPr/>
          <p:nvPr/>
        </p:nvGrpSpPr>
        <p:grpSpPr>
          <a:xfrm>
            <a:off x="683036" y="2025395"/>
            <a:ext cx="1955177" cy="2171891"/>
            <a:chOff x="1183603" y="1993444"/>
            <a:chExt cx="3594433" cy="3913560"/>
          </a:xfrm>
        </p:grpSpPr>
        <p:sp>
          <p:nvSpPr>
            <p:cNvPr id="96" name="Cylinder 95">
              <a:extLst>
                <a:ext uri="{FF2B5EF4-FFF2-40B4-BE49-F238E27FC236}">
                  <a16:creationId xmlns:a16="http://schemas.microsoft.com/office/drawing/2014/main" id="{003EB870-23BF-4FCA-90CB-4EA683F1A2FA}"/>
                </a:ext>
              </a:extLst>
            </p:cNvPr>
            <p:cNvSpPr/>
            <p:nvPr/>
          </p:nvSpPr>
          <p:spPr bwMode="auto">
            <a:xfrm>
              <a:off x="1183603" y="1993444"/>
              <a:ext cx="3594433" cy="3913560"/>
            </a:xfrm>
            <a:prstGeom prst="can">
              <a:avLst>
                <a:gd name="adj" fmla="val 23887"/>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Rectangle 96">
              <a:extLst>
                <a:ext uri="{FF2B5EF4-FFF2-40B4-BE49-F238E27FC236}">
                  <a16:creationId xmlns:a16="http://schemas.microsoft.com/office/drawing/2014/main" id="{C8F92CEA-8E20-4A8D-A798-A9A15A5B314E}"/>
                </a:ext>
              </a:extLst>
            </p:cNvPr>
            <p:cNvSpPr/>
            <p:nvPr/>
          </p:nvSpPr>
          <p:spPr bwMode="auto">
            <a:xfrm>
              <a:off x="1646048" y="3860730"/>
              <a:ext cx="2669544" cy="5311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srgbClr val="3C3C41"/>
                  </a:solidFill>
                  <a:effectLst/>
                  <a:uLnTx/>
                  <a:uFillTx/>
                  <a:latin typeface="Segoe UI Semibold"/>
                  <a:ea typeface="Segoe UI" pitchFamily="34" charset="0"/>
                  <a:cs typeface="Segoe UI Light" panose="020B0502040204020203" pitchFamily="34" charset="0"/>
                </a:rPr>
                <a:t>Database storage</a:t>
              </a:r>
            </a:p>
          </p:txBody>
        </p:sp>
      </p:grpSp>
      <p:sp>
        <p:nvSpPr>
          <p:cNvPr id="99" name="TextBox 98">
            <a:extLst>
              <a:ext uri="{FF2B5EF4-FFF2-40B4-BE49-F238E27FC236}">
                <a16:creationId xmlns:a16="http://schemas.microsoft.com/office/drawing/2014/main" id="{0D2D3398-F563-4B02-9D07-EEF2424757DA}"/>
              </a:ext>
            </a:extLst>
          </p:cNvPr>
          <p:cNvSpPr txBox="1"/>
          <p:nvPr/>
        </p:nvSpPr>
        <p:spPr>
          <a:xfrm>
            <a:off x="1084094" y="2133823"/>
            <a:ext cx="1151833" cy="244426"/>
          </a:xfrm>
          <a:prstGeom prst="rect">
            <a:avLst/>
          </a:prstGeom>
          <a:noFill/>
        </p:spPr>
        <p:txBody>
          <a:bodyPr wrap="squar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a:ln>
                  <a:noFill/>
                </a:ln>
                <a:solidFill>
                  <a:srgbClr val="008272"/>
                </a:solidFill>
                <a:effectLst/>
                <a:uLnTx/>
                <a:uFillTx/>
                <a:latin typeface="Segoe UI Semibold"/>
                <a:ea typeface="+mn-ea"/>
                <a:cs typeface="+mn-cs"/>
              </a:rPr>
              <a:t>Old</a:t>
            </a:r>
          </a:p>
        </p:txBody>
      </p:sp>
      <p:grpSp>
        <p:nvGrpSpPr>
          <p:cNvPr id="100" name="Group 99">
            <a:extLst>
              <a:ext uri="{FF2B5EF4-FFF2-40B4-BE49-F238E27FC236}">
                <a16:creationId xmlns:a16="http://schemas.microsoft.com/office/drawing/2014/main" id="{AEAA1588-0CA6-4071-9FDA-BBEFD418B98E}"/>
              </a:ext>
            </a:extLst>
          </p:cNvPr>
          <p:cNvGrpSpPr/>
          <p:nvPr/>
        </p:nvGrpSpPr>
        <p:grpSpPr>
          <a:xfrm>
            <a:off x="2607103" y="1320784"/>
            <a:ext cx="5974697" cy="3581114"/>
            <a:chOff x="3545840" y="1795861"/>
            <a:chExt cx="8126003" cy="4870564"/>
          </a:xfrm>
        </p:grpSpPr>
        <p:cxnSp>
          <p:nvCxnSpPr>
            <p:cNvPr id="101" name="Straight Connector 100">
              <a:extLst>
                <a:ext uri="{FF2B5EF4-FFF2-40B4-BE49-F238E27FC236}">
                  <a16:creationId xmlns:a16="http://schemas.microsoft.com/office/drawing/2014/main" id="{C9FCDEE5-784A-444B-80CD-4A88F10FF47E}"/>
                </a:ext>
              </a:extLst>
            </p:cNvPr>
            <p:cNvCxnSpPr/>
            <p:nvPr/>
          </p:nvCxnSpPr>
          <p:spPr>
            <a:xfrm flipV="1">
              <a:off x="3586480" y="2162520"/>
              <a:ext cx="4023360" cy="92456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B89B7C3-A87C-4844-915D-6A08115EDC9B}"/>
                </a:ext>
              </a:extLst>
            </p:cNvPr>
            <p:cNvCxnSpPr>
              <a:cxnSpLocks/>
            </p:cNvCxnSpPr>
            <p:nvPr/>
          </p:nvCxnSpPr>
          <p:spPr>
            <a:xfrm>
              <a:off x="3545840" y="5403560"/>
              <a:ext cx="4033520" cy="894080"/>
            </a:xfrm>
            <a:prstGeom prst="line">
              <a:avLst/>
            </a:prstGeom>
            <a:ln>
              <a:solidFill>
                <a:schemeClr val="tx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2CF0A372-E441-4333-8BE5-F12284FF5BB9}"/>
                </a:ext>
              </a:extLst>
            </p:cNvPr>
            <p:cNvGrpSpPr/>
            <p:nvPr/>
          </p:nvGrpSpPr>
          <p:grpSpPr>
            <a:xfrm>
              <a:off x="7559497" y="1795861"/>
              <a:ext cx="4112346" cy="4870564"/>
              <a:chOff x="7559497" y="1795861"/>
              <a:chExt cx="4112346" cy="4870564"/>
            </a:xfrm>
          </p:grpSpPr>
          <p:sp>
            <p:nvSpPr>
              <p:cNvPr id="104" name="Cylinder 103">
                <a:extLst>
                  <a:ext uri="{FF2B5EF4-FFF2-40B4-BE49-F238E27FC236}">
                    <a16:creationId xmlns:a16="http://schemas.microsoft.com/office/drawing/2014/main" id="{05B2FA03-9A87-475D-A055-6017FB2661B4}"/>
                  </a:ext>
                </a:extLst>
              </p:cNvPr>
              <p:cNvSpPr/>
              <p:nvPr/>
            </p:nvSpPr>
            <p:spPr bwMode="auto">
              <a:xfrm>
                <a:off x="7559497" y="1795861"/>
                <a:ext cx="4112346" cy="4870564"/>
              </a:xfrm>
              <a:prstGeom prst="can">
                <a:avLst>
                  <a:gd name="adj" fmla="val 1981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45" tIns="107556" rIns="134445" bIns="107556" numCol="1" spcCol="0" rtlCol="0" fromWordArt="0" anchor="t" anchorCtr="0" forceAA="0" compatLnSpc="1">
                <a:prstTxWarp prst="textNoShape">
                  <a:avLst/>
                </a:prstTxWarp>
                <a:noAutofit/>
              </a:bodyPr>
              <a:lstStyle/>
              <a:p>
                <a:pPr marL="0" marR="0" lvl="0" indent="0" algn="ctr" defTabSz="685515"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TextBox 104">
                <a:extLst>
                  <a:ext uri="{FF2B5EF4-FFF2-40B4-BE49-F238E27FC236}">
                    <a16:creationId xmlns:a16="http://schemas.microsoft.com/office/drawing/2014/main" id="{A035E282-94AF-4F62-83E7-DA107A56CF0F}"/>
                  </a:ext>
                </a:extLst>
              </p:cNvPr>
              <p:cNvSpPr txBox="1"/>
              <p:nvPr/>
            </p:nvSpPr>
            <p:spPr>
              <a:xfrm>
                <a:off x="9299540" y="2084038"/>
                <a:ext cx="632258" cy="332436"/>
              </a:xfrm>
              <a:prstGeom prst="rect">
                <a:avLst/>
              </a:prstGeom>
              <a:noFill/>
            </p:spPr>
            <p:txBody>
              <a:bodyPr wrap="none" lIns="0" tIns="0" rIns="0" bIns="0" rtlCol="0">
                <a:spAutoFit/>
              </a:bodyPr>
              <a:lstStyle/>
              <a:p>
                <a:pPr marL="0" marR="0" lvl="0" indent="0" algn="ctr" defTabSz="685845" rtl="0" eaLnBrk="1" fontAlgn="auto" latinLnBrk="0" hangingPunct="1">
                  <a:lnSpc>
                    <a:spcPct val="90000"/>
                  </a:lnSpc>
                  <a:spcBef>
                    <a:spcPts val="0"/>
                  </a:spcBef>
                  <a:spcAft>
                    <a:spcPts val="441"/>
                  </a:spcAft>
                  <a:buClrTx/>
                  <a:buSzTx/>
                  <a:buFontTx/>
                  <a:buNone/>
                  <a:tabLst/>
                  <a:defRPr/>
                </a:pPr>
                <a:r>
                  <a:rPr kumimoji="0" lang="en-US" sz="1765" b="0" i="0" u="none" strike="noStrike" kern="1200" cap="none" spc="0" normalizeH="0" baseline="0" noProof="0">
                    <a:ln>
                      <a:noFill/>
                    </a:ln>
                    <a:solidFill>
                      <a:prstClr val="white"/>
                    </a:solidFill>
                    <a:effectLst/>
                    <a:uLnTx/>
                    <a:uFillTx/>
                    <a:latin typeface="Segoe UI Semibold"/>
                    <a:ea typeface="+mn-ea"/>
                    <a:cs typeface="+mn-cs"/>
                  </a:rPr>
                  <a:t>New</a:t>
                </a:r>
              </a:p>
            </p:txBody>
          </p:sp>
          <p:sp>
            <p:nvSpPr>
              <p:cNvPr id="106" name="TextBox 105">
                <a:extLst>
                  <a:ext uri="{FF2B5EF4-FFF2-40B4-BE49-F238E27FC236}">
                    <a16:creationId xmlns:a16="http://schemas.microsoft.com/office/drawing/2014/main" id="{54EACBA8-18AD-4B01-B40A-E1148522C3B9}"/>
                  </a:ext>
                </a:extLst>
              </p:cNvPr>
              <p:cNvSpPr txBox="1"/>
              <p:nvPr/>
            </p:nvSpPr>
            <p:spPr>
              <a:xfrm>
                <a:off x="7868393" y="2817343"/>
                <a:ext cx="3530958" cy="277060"/>
              </a:xfrm>
              <a:prstGeom prst="rect">
                <a:avLst/>
              </a:prstGeom>
              <a:noFill/>
            </p:spPr>
            <p:txBody>
              <a:bodyPr wrap="none" lIns="0" tIns="0" rIns="0" bIns="0" rtlCol="0" anchor="ctr">
                <a:spAutoFit/>
              </a:bodyPr>
              <a:lstStyle/>
              <a:p>
                <a:pPr marL="0" marR="0" lvl="0" indent="0" algn="ctr" defTabSz="685647" rtl="0" eaLnBrk="1" fontAlgn="base" latinLnBrk="0" hangingPunct="1">
                  <a:lnSpc>
                    <a:spcPct val="90000"/>
                  </a:lnSpc>
                  <a:spcBef>
                    <a:spcPct val="0"/>
                  </a:spcBef>
                  <a:spcAft>
                    <a:spcPct val="0"/>
                  </a:spcAft>
                  <a:buClrTx/>
                  <a:buSzTx/>
                  <a:buFontTx/>
                  <a:buNone/>
                  <a:tabLst/>
                  <a:defRPr/>
                </a:pPr>
                <a:r>
                  <a:rPr kumimoji="0" lang="en-US" sz="1471"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Storage capacity management</a:t>
                </a:r>
              </a:p>
            </p:txBody>
          </p:sp>
          <p:sp>
            <p:nvSpPr>
              <p:cNvPr id="107" name="TextBox 106">
                <a:extLst>
                  <a:ext uri="{FF2B5EF4-FFF2-40B4-BE49-F238E27FC236}">
                    <a16:creationId xmlns:a16="http://schemas.microsoft.com/office/drawing/2014/main" id="{9648DBBE-F9F4-4BB7-B19E-7FE07CD497D4}"/>
                  </a:ext>
                </a:extLst>
              </p:cNvPr>
              <p:cNvSpPr txBox="1"/>
              <p:nvPr/>
            </p:nvSpPr>
            <p:spPr>
              <a:xfrm>
                <a:off x="8676205" y="3290486"/>
                <a:ext cx="2079907"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Database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Store and manage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entity definitions and data</a:t>
                </a:r>
              </a:p>
            </p:txBody>
          </p:sp>
          <p:sp>
            <p:nvSpPr>
              <p:cNvPr id="108" name="TextBox 107">
                <a:extLst>
                  <a:ext uri="{FF2B5EF4-FFF2-40B4-BE49-F238E27FC236}">
                    <a16:creationId xmlns:a16="http://schemas.microsoft.com/office/drawing/2014/main" id="{69E7E53A-C586-4FA6-92DB-F565AF00964F}"/>
                  </a:ext>
                </a:extLst>
              </p:cNvPr>
              <p:cNvSpPr txBox="1"/>
              <p:nvPr/>
            </p:nvSpPr>
            <p:spPr>
              <a:xfrm>
                <a:off x="8676205" y="4421882"/>
                <a:ext cx="2167115"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File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Manage attachments, files,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photos and videos</a:t>
                </a:r>
              </a:p>
            </p:txBody>
          </p:sp>
          <p:sp>
            <p:nvSpPr>
              <p:cNvPr id="109" name="TextBox 108">
                <a:extLst>
                  <a:ext uri="{FF2B5EF4-FFF2-40B4-BE49-F238E27FC236}">
                    <a16:creationId xmlns:a16="http://schemas.microsoft.com/office/drawing/2014/main" id="{B13C9671-A2BE-49A7-918C-1019FCF9F257}"/>
                  </a:ext>
                </a:extLst>
              </p:cNvPr>
              <p:cNvSpPr txBox="1"/>
              <p:nvPr/>
            </p:nvSpPr>
            <p:spPr>
              <a:xfrm>
                <a:off x="8676205" y="5553279"/>
                <a:ext cx="2648938" cy="676907"/>
              </a:xfrm>
              <a:prstGeom prst="rect">
                <a:avLst/>
              </a:prstGeom>
              <a:noFill/>
            </p:spPr>
            <p:txBody>
              <a:bodyPr wrap="none" lIns="0" tIns="0" rIns="0" bIns="0" rtlCol="0" anchor="ctr">
                <a:spAutoFit/>
              </a:bodyPr>
              <a:lstStyle/>
              <a:p>
                <a:pPr marL="0" marR="0" lvl="0" indent="0" algn="l" defTabSz="1066499"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Semibold"/>
                    <a:ea typeface="+mn-ea"/>
                    <a:cs typeface="Segoe UI Light" panose="020B0502040204020203" pitchFamily="34" charset="0"/>
                  </a:rPr>
                  <a:t>Log capacity</a:t>
                </a:r>
              </a:p>
              <a:p>
                <a:pPr marL="0" marR="0" lvl="0" indent="0" algn="l" defTabSz="685714"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Record data changes over time </a:t>
                </a:r>
                <a:b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br>
                <a:r>
                  <a:rPr kumimoji="0" lang="en-US" sz="1029" b="0" i="0" u="none" strike="noStrike" kern="1200" cap="none" spc="0" normalizeH="0" baseline="0" noProof="0">
                    <a:ln>
                      <a:noFill/>
                    </a:ln>
                    <a:solidFill>
                      <a:prstClr val="white"/>
                    </a:solidFill>
                    <a:effectLst/>
                    <a:uLnTx/>
                    <a:uFillTx/>
                    <a:latin typeface="Segoe UI"/>
                    <a:ea typeface="+mn-ea"/>
                    <a:cs typeface="Segoe UI Light" panose="020B0502040204020203" pitchFamily="34" charset="0"/>
                  </a:rPr>
                  <a:t>for analysis &amp; reporting purposes</a:t>
                </a:r>
              </a:p>
            </p:txBody>
          </p:sp>
          <p:cxnSp>
            <p:nvCxnSpPr>
              <p:cNvPr id="110" name="Straight Connector 109">
                <a:extLst>
                  <a:ext uri="{FF2B5EF4-FFF2-40B4-BE49-F238E27FC236}">
                    <a16:creationId xmlns:a16="http://schemas.microsoft.com/office/drawing/2014/main" id="{43EB4961-1A16-467F-BA47-C8F63F4B744A}"/>
                  </a:ext>
                </a:extLst>
              </p:cNvPr>
              <p:cNvCxnSpPr>
                <a:cxnSpLocks/>
              </p:cNvCxnSpPr>
              <p:nvPr/>
            </p:nvCxnSpPr>
            <p:spPr>
              <a:xfrm>
                <a:off x="7872413" y="4194637"/>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20E6D5C-4216-4A6C-8C99-765CBD403117}"/>
                  </a:ext>
                </a:extLst>
              </p:cNvPr>
              <p:cNvCxnSpPr>
                <a:cxnSpLocks/>
              </p:cNvCxnSpPr>
              <p:nvPr/>
            </p:nvCxnSpPr>
            <p:spPr>
              <a:xfrm>
                <a:off x="7872413" y="5326033"/>
                <a:ext cx="3422055"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DBD75821-5649-4C4C-AB66-DACF4C2ABFA7}"/>
                  </a:ext>
                </a:extLst>
              </p:cNvPr>
              <p:cNvGrpSpPr/>
              <p:nvPr/>
            </p:nvGrpSpPr>
            <p:grpSpPr>
              <a:xfrm>
                <a:off x="7872413" y="3335551"/>
                <a:ext cx="501968" cy="552236"/>
                <a:chOff x="7706679" y="3438138"/>
                <a:chExt cx="383176" cy="421549"/>
              </a:xfrm>
              <a:solidFill>
                <a:schemeClr val="accent2"/>
              </a:solidFill>
            </p:grpSpPr>
            <p:sp>
              <p:nvSpPr>
                <p:cNvPr id="124" name="Freeform: Shape 123">
                  <a:extLst>
                    <a:ext uri="{FF2B5EF4-FFF2-40B4-BE49-F238E27FC236}">
                      <a16:creationId xmlns:a16="http://schemas.microsoft.com/office/drawing/2014/main" id="{CF7EDDA0-9F22-40FE-8D51-B643A22EEA6C}"/>
                    </a:ext>
                  </a:extLst>
                </p:cNvPr>
                <p:cNvSpPr/>
                <p:nvPr/>
              </p:nvSpPr>
              <p:spPr>
                <a:xfrm>
                  <a:off x="7706679" y="3438138"/>
                  <a:ext cx="382629" cy="179873"/>
                </a:xfrm>
                <a:custGeom>
                  <a:avLst/>
                  <a:gdLst>
                    <a:gd name="connsiteX0" fmla="*/ 658654 w 666750"/>
                    <a:gd name="connsiteY0" fmla="*/ 318611 h 371475"/>
                    <a:gd name="connsiteX1" fmla="*/ 662464 w 666750"/>
                    <a:gd name="connsiteY1" fmla="*/ 317659 h 371475"/>
                    <a:gd name="connsiteX2" fmla="*/ 662464 w 666750"/>
                    <a:gd name="connsiteY2" fmla="*/ 99536 h 371475"/>
                    <a:gd name="connsiteX3" fmla="*/ 334804 w 666750"/>
                    <a:gd name="connsiteY3" fmla="*/ 7144 h 371475"/>
                    <a:gd name="connsiteX4" fmla="*/ 7144 w 666750"/>
                    <a:gd name="connsiteY4" fmla="*/ 99536 h 371475"/>
                    <a:gd name="connsiteX5" fmla="*/ 7144 w 666750"/>
                    <a:gd name="connsiteY5" fmla="*/ 316706 h 371475"/>
                    <a:gd name="connsiteX6" fmla="*/ 10954 w 666750"/>
                    <a:gd name="connsiteY6" fmla="*/ 318611 h 371475"/>
                    <a:gd name="connsiteX7" fmla="*/ 658654 w 666750"/>
                    <a:gd name="connsiteY7" fmla="*/ 318611 h 371475"/>
                    <a:gd name="connsiteX8" fmla="*/ 50006 w 666750"/>
                    <a:gd name="connsiteY8" fmla="*/ 96679 h 371475"/>
                    <a:gd name="connsiteX9" fmla="*/ 58579 w 666750"/>
                    <a:gd name="connsiteY9" fmla="*/ 90964 h 371475"/>
                    <a:gd name="connsiteX10" fmla="*/ 68104 w 666750"/>
                    <a:gd name="connsiteY10" fmla="*/ 86201 h 371475"/>
                    <a:gd name="connsiteX11" fmla="*/ 79534 w 666750"/>
                    <a:gd name="connsiteY11" fmla="*/ 81439 h 371475"/>
                    <a:gd name="connsiteX12" fmla="*/ 334804 w 666750"/>
                    <a:gd name="connsiteY12" fmla="*/ 48101 h 371475"/>
                    <a:gd name="connsiteX13" fmla="*/ 584359 w 666750"/>
                    <a:gd name="connsiteY13" fmla="*/ 78581 h 371475"/>
                    <a:gd name="connsiteX14" fmla="*/ 621506 w 666750"/>
                    <a:gd name="connsiteY14" fmla="*/ 98584 h 371475"/>
                    <a:gd name="connsiteX15" fmla="*/ 618649 w 666750"/>
                    <a:gd name="connsiteY15" fmla="*/ 101441 h 371475"/>
                    <a:gd name="connsiteX16" fmla="*/ 614839 w 666750"/>
                    <a:gd name="connsiteY16" fmla="*/ 104299 h 371475"/>
                    <a:gd name="connsiteX17" fmla="*/ 613886 w 666750"/>
                    <a:gd name="connsiteY17" fmla="*/ 105251 h 371475"/>
                    <a:gd name="connsiteX18" fmla="*/ 607219 w 666750"/>
                    <a:gd name="connsiteY18" fmla="*/ 109061 h 371475"/>
                    <a:gd name="connsiteX19" fmla="*/ 605314 w 666750"/>
                    <a:gd name="connsiteY19" fmla="*/ 110014 h 371475"/>
                    <a:gd name="connsiteX20" fmla="*/ 597694 w 666750"/>
                    <a:gd name="connsiteY20" fmla="*/ 112871 h 371475"/>
                    <a:gd name="connsiteX21" fmla="*/ 594836 w 666750"/>
                    <a:gd name="connsiteY21" fmla="*/ 113824 h 371475"/>
                    <a:gd name="connsiteX22" fmla="*/ 585311 w 666750"/>
                    <a:gd name="connsiteY22" fmla="*/ 117634 h 371475"/>
                    <a:gd name="connsiteX23" fmla="*/ 582454 w 666750"/>
                    <a:gd name="connsiteY23" fmla="*/ 118586 h 371475"/>
                    <a:gd name="connsiteX24" fmla="*/ 571976 w 666750"/>
                    <a:gd name="connsiteY24" fmla="*/ 122396 h 371475"/>
                    <a:gd name="connsiteX25" fmla="*/ 567214 w 666750"/>
                    <a:gd name="connsiteY25" fmla="*/ 123349 h 371475"/>
                    <a:gd name="connsiteX26" fmla="*/ 554831 w 666750"/>
                    <a:gd name="connsiteY26" fmla="*/ 126206 h 371475"/>
                    <a:gd name="connsiteX27" fmla="*/ 549116 w 666750"/>
                    <a:gd name="connsiteY27" fmla="*/ 127159 h 371475"/>
                    <a:gd name="connsiteX28" fmla="*/ 534829 w 666750"/>
                    <a:gd name="connsiteY28" fmla="*/ 130016 h 371475"/>
                    <a:gd name="connsiteX29" fmla="*/ 524351 w 666750"/>
                    <a:gd name="connsiteY29" fmla="*/ 131921 h 371475"/>
                    <a:gd name="connsiteX30" fmla="*/ 514826 w 666750"/>
                    <a:gd name="connsiteY30" fmla="*/ 133826 h 371475"/>
                    <a:gd name="connsiteX31" fmla="*/ 505301 w 666750"/>
                    <a:gd name="connsiteY31" fmla="*/ 135731 h 371475"/>
                    <a:gd name="connsiteX32" fmla="*/ 503396 w 666750"/>
                    <a:gd name="connsiteY32" fmla="*/ 135731 h 371475"/>
                    <a:gd name="connsiteX33" fmla="*/ 492919 w 666750"/>
                    <a:gd name="connsiteY33" fmla="*/ 137636 h 371475"/>
                    <a:gd name="connsiteX34" fmla="*/ 480536 w 666750"/>
                    <a:gd name="connsiteY34" fmla="*/ 139541 h 371475"/>
                    <a:gd name="connsiteX35" fmla="*/ 468154 w 666750"/>
                    <a:gd name="connsiteY35" fmla="*/ 141446 h 371475"/>
                    <a:gd name="connsiteX36" fmla="*/ 455771 w 666750"/>
                    <a:gd name="connsiteY36" fmla="*/ 142399 h 371475"/>
                    <a:gd name="connsiteX37" fmla="*/ 441484 w 666750"/>
                    <a:gd name="connsiteY37" fmla="*/ 143351 h 371475"/>
                    <a:gd name="connsiteX38" fmla="*/ 429101 w 666750"/>
                    <a:gd name="connsiteY38" fmla="*/ 144304 h 371475"/>
                    <a:gd name="connsiteX39" fmla="*/ 411956 w 666750"/>
                    <a:gd name="connsiteY39" fmla="*/ 145256 h 371475"/>
                    <a:gd name="connsiteX40" fmla="*/ 399574 w 666750"/>
                    <a:gd name="connsiteY40" fmla="*/ 146209 h 371475"/>
                    <a:gd name="connsiteX41" fmla="*/ 379571 w 666750"/>
                    <a:gd name="connsiteY41" fmla="*/ 147161 h 371475"/>
                    <a:gd name="connsiteX42" fmla="*/ 369094 w 666750"/>
                    <a:gd name="connsiteY42" fmla="*/ 147161 h 371475"/>
                    <a:gd name="connsiteX43" fmla="*/ 335756 w 666750"/>
                    <a:gd name="connsiteY43" fmla="*/ 147161 h 371475"/>
                    <a:gd name="connsiteX44" fmla="*/ 303371 w 666750"/>
                    <a:gd name="connsiteY44" fmla="*/ 147161 h 371475"/>
                    <a:gd name="connsiteX45" fmla="*/ 292894 w 666750"/>
                    <a:gd name="connsiteY45" fmla="*/ 147161 h 371475"/>
                    <a:gd name="connsiteX46" fmla="*/ 272891 w 666750"/>
                    <a:gd name="connsiteY46" fmla="*/ 146209 h 371475"/>
                    <a:gd name="connsiteX47" fmla="*/ 260509 w 666750"/>
                    <a:gd name="connsiteY47" fmla="*/ 145256 h 371475"/>
                    <a:gd name="connsiteX48" fmla="*/ 243364 w 666750"/>
                    <a:gd name="connsiteY48" fmla="*/ 144304 h 371475"/>
                    <a:gd name="connsiteX49" fmla="*/ 230981 w 666750"/>
                    <a:gd name="connsiteY49" fmla="*/ 143351 h 371475"/>
                    <a:gd name="connsiteX50" fmla="*/ 216694 w 666750"/>
                    <a:gd name="connsiteY50" fmla="*/ 142399 h 371475"/>
                    <a:gd name="connsiteX51" fmla="*/ 204311 w 666750"/>
                    <a:gd name="connsiteY51" fmla="*/ 141446 h 371475"/>
                    <a:gd name="connsiteX52" fmla="*/ 191929 w 666750"/>
                    <a:gd name="connsiteY52" fmla="*/ 139541 h 371475"/>
                    <a:gd name="connsiteX53" fmla="*/ 179546 w 666750"/>
                    <a:gd name="connsiteY53" fmla="*/ 137636 h 371475"/>
                    <a:gd name="connsiteX54" fmla="*/ 169069 w 666750"/>
                    <a:gd name="connsiteY54" fmla="*/ 135731 h 371475"/>
                    <a:gd name="connsiteX55" fmla="*/ 163354 w 666750"/>
                    <a:gd name="connsiteY55" fmla="*/ 137636 h 371475"/>
                    <a:gd name="connsiteX56" fmla="*/ 154781 w 666750"/>
                    <a:gd name="connsiteY56" fmla="*/ 136684 h 371475"/>
                    <a:gd name="connsiteX57" fmla="*/ 145256 w 666750"/>
                    <a:gd name="connsiteY57" fmla="*/ 134779 h 371475"/>
                    <a:gd name="connsiteX58" fmla="*/ 134779 w 666750"/>
                    <a:gd name="connsiteY58" fmla="*/ 132874 h 371475"/>
                    <a:gd name="connsiteX59" fmla="*/ 120491 w 666750"/>
                    <a:gd name="connsiteY59" fmla="*/ 130016 h 371475"/>
                    <a:gd name="connsiteX60" fmla="*/ 114776 w 666750"/>
                    <a:gd name="connsiteY60" fmla="*/ 129064 h 371475"/>
                    <a:gd name="connsiteX61" fmla="*/ 102394 w 666750"/>
                    <a:gd name="connsiteY61" fmla="*/ 126206 h 371475"/>
                    <a:gd name="connsiteX62" fmla="*/ 97631 w 666750"/>
                    <a:gd name="connsiteY62" fmla="*/ 124301 h 371475"/>
                    <a:gd name="connsiteX63" fmla="*/ 87154 w 666750"/>
                    <a:gd name="connsiteY63" fmla="*/ 120491 h 371475"/>
                    <a:gd name="connsiteX64" fmla="*/ 83344 w 666750"/>
                    <a:gd name="connsiteY64" fmla="*/ 119539 h 371475"/>
                    <a:gd name="connsiteX65" fmla="*/ 74771 w 666750"/>
                    <a:gd name="connsiteY65" fmla="*/ 116681 h 371475"/>
                    <a:gd name="connsiteX66" fmla="*/ 71914 w 666750"/>
                    <a:gd name="connsiteY66" fmla="*/ 115729 h 371475"/>
                    <a:gd name="connsiteX67" fmla="*/ 64294 w 666750"/>
                    <a:gd name="connsiteY67" fmla="*/ 111919 h 371475"/>
                    <a:gd name="connsiteX68" fmla="*/ 63341 w 666750"/>
                    <a:gd name="connsiteY68" fmla="*/ 110966 h 371475"/>
                    <a:gd name="connsiteX69" fmla="*/ 56674 w 666750"/>
                    <a:gd name="connsiteY69" fmla="*/ 107156 h 371475"/>
                    <a:gd name="connsiteX70" fmla="*/ 55721 w 666750"/>
                    <a:gd name="connsiteY70" fmla="*/ 106204 h 371475"/>
                    <a:gd name="connsiteX71" fmla="*/ 50959 w 666750"/>
                    <a:gd name="connsiteY71" fmla="*/ 102394 h 371475"/>
                    <a:gd name="connsiteX72" fmla="*/ 49054 w 666750"/>
                    <a:gd name="connsiteY72" fmla="*/ 100489 h 371475"/>
                    <a:gd name="connsiteX73" fmla="*/ 50006 w 666750"/>
                    <a:gd name="connsiteY73" fmla="*/ 96679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66750" h="371475">
                      <a:moveTo>
                        <a:pt x="658654" y="318611"/>
                      </a:moveTo>
                      <a:cubicBezTo>
                        <a:pt x="659606" y="318611"/>
                        <a:pt x="661511" y="317659"/>
                        <a:pt x="662464" y="317659"/>
                      </a:cubicBezTo>
                      <a:lnTo>
                        <a:pt x="662464" y="99536"/>
                      </a:lnTo>
                      <a:cubicBezTo>
                        <a:pt x="662464" y="8096"/>
                        <a:pt x="348139" y="7144"/>
                        <a:pt x="334804" y="7144"/>
                      </a:cubicBezTo>
                      <a:cubicBezTo>
                        <a:pt x="321469" y="7144"/>
                        <a:pt x="7144" y="8096"/>
                        <a:pt x="7144" y="99536"/>
                      </a:cubicBezTo>
                      <a:lnTo>
                        <a:pt x="7144" y="316706"/>
                      </a:lnTo>
                      <a:cubicBezTo>
                        <a:pt x="9049" y="316706"/>
                        <a:pt x="10001" y="317659"/>
                        <a:pt x="10954" y="318611"/>
                      </a:cubicBezTo>
                      <a:cubicBezTo>
                        <a:pt x="25241" y="323374"/>
                        <a:pt x="343376" y="430054"/>
                        <a:pt x="658654" y="318611"/>
                      </a:cubicBezTo>
                      <a:close/>
                      <a:moveTo>
                        <a:pt x="50006" y="96679"/>
                      </a:moveTo>
                      <a:cubicBezTo>
                        <a:pt x="51911" y="94774"/>
                        <a:pt x="54769" y="92869"/>
                        <a:pt x="58579" y="90964"/>
                      </a:cubicBezTo>
                      <a:cubicBezTo>
                        <a:pt x="61436" y="89059"/>
                        <a:pt x="64294" y="88106"/>
                        <a:pt x="68104" y="86201"/>
                      </a:cubicBezTo>
                      <a:cubicBezTo>
                        <a:pt x="70961" y="84296"/>
                        <a:pt x="74771" y="83344"/>
                        <a:pt x="79534" y="81439"/>
                      </a:cubicBezTo>
                      <a:cubicBezTo>
                        <a:pt x="106204" y="71914"/>
                        <a:pt x="185261" y="48101"/>
                        <a:pt x="334804" y="48101"/>
                      </a:cubicBezTo>
                      <a:cubicBezTo>
                        <a:pt x="478631" y="48101"/>
                        <a:pt x="556736" y="70009"/>
                        <a:pt x="584359" y="78581"/>
                      </a:cubicBezTo>
                      <a:cubicBezTo>
                        <a:pt x="612934" y="88106"/>
                        <a:pt x="621506" y="96679"/>
                        <a:pt x="621506" y="98584"/>
                      </a:cubicBezTo>
                      <a:cubicBezTo>
                        <a:pt x="621506" y="98584"/>
                        <a:pt x="620554" y="99536"/>
                        <a:pt x="618649" y="101441"/>
                      </a:cubicBezTo>
                      <a:cubicBezTo>
                        <a:pt x="617696" y="102394"/>
                        <a:pt x="615791" y="103346"/>
                        <a:pt x="614839" y="104299"/>
                      </a:cubicBezTo>
                      <a:lnTo>
                        <a:pt x="613886" y="105251"/>
                      </a:lnTo>
                      <a:cubicBezTo>
                        <a:pt x="611981" y="106204"/>
                        <a:pt x="610076" y="107156"/>
                        <a:pt x="607219" y="109061"/>
                      </a:cubicBezTo>
                      <a:lnTo>
                        <a:pt x="605314" y="110014"/>
                      </a:lnTo>
                      <a:cubicBezTo>
                        <a:pt x="603409" y="110966"/>
                        <a:pt x="600551" y="111919"/>
                        <a:pt x="597694" y="112871"/>
                      </a:cubicBezTo>
                      <a:lnTo>
                        <a:pt x="594836" y="113824"/>
                      </a:lnTo>
                      <a:cubicBezTo>
                        <a:pt x="591979" y="114776"/>
                        <a:pt x="589121" y="115729"/>
                        <a:pt x="585311" y="117634"/>
                      </a:cubicBezTo>
                      <a:lnTo>
                        <a:pt x="582454" y="118586"/>
                      </a:lnTo>
                      <a:cubicBezTo>
                        <a:pt x="578644" y="119539"/>
                        <a:pt x="575786" y="120491"/>
                        <a:pt x="571976" y="122396"/>
                      </a:cubicBezTo>
                      <a:lnTo>
                        <a:pt x="567214" y="123349"/>
                      </a:lnTo>
                      <a:cubicBezTo>
                        <a:pt x="563404" y="124301"/>
                        <a:pt x="559594" y="125254"/>
                        <a:pt x="554831" y="126206"/>
                      </a:cubicBezTo>
                      <a:lnTo>
                        <a:pt x="549116" y="127159"/>
                      </a:lnTo>
                      <a:cubicBezTo>
                        <a:pt x="544354" y="128111"/>
                        <a:pt x="539591" y="129064"/>
                        <a:pt x="534829" y="130016"/>
                      </a:cubicBezTo>
                      <a:cubicBezTo>
                        <a:pt x="531971" y="130969"/>
                        <a:pt x="528161" y="130969"/>
                        <a:pt x="524351" y="131921"/>
                      </a:cubicBezTo>
                      <a:lnTo>
                        <a:pt x="514826" y="133826"/>
                      </a:lnTo>
                      <a:cubicBezTo>
                        <a:pt x="511969" y="134779"/>
                        <a:pt x="508159" y="134779"/>
                        <a:pt x="505301" y="135731"/>
                      </a:cubicBezTo>
                      <a:lnTo>
                        <a:pt x="503396" y="135731"/>
                      </a:lnTo>
                      <a:cubicBezTo>
                        <a:pt x="499586" y="136684"/>
                        <a:pt x="496729" y="136684"/>
                        <a:pt x="492919" y="137636"/>
                      </a:cubicBezTo>
                      <a:cubicBezTo>
                        <a:pt x="489109" y="138589"/>
                        <a:pt x="485299" y="138589"/>
                        <a:pt x="480536" y="139541"/>
                      </a:cubicBezTo>
                      <a:cubicBezTo>
                        <a:pt x="476726" y="140494"/>
                        <a:pt x="471964" y="140494"/>
                        <a:pt x="468154" y="141446"/>
                      </a:cubicBezTo>
                      <a:cubicBezTo>
                        <a:pt x="464344" y="141446"/>
                        <a:pt x="459581" y="142399"/>
                        <a:pt x="455771" y="142399"/>
                      </a:cubicBezTo>
                      <a:cubicBezTo>
                        <a:pt x="451009" y="143351"/>
                        <a:pt x="446246" y="143351"/>
                        <a:pt x="441484" y="143351"/>
                      </a:cubicBezTo>
                      <a:cubicBezTo>
                        <a:pt x="437674" y="143351"/>
                        <a:pt x="432911" y="144304"/>
                        <a:pt x="429101" y="144304"/>
                      </a:cubicBezTo>
                      <a:cubicBezTo>
                        <a:pt x="423386" y="144304"/>
                        <a:pt x="417671" y="145256"/>
                        <a:pt x="411956" y="145256"/>
                      </a:cubicBezTo>
                      <a:lnTo>
                        <a:pt x="399574" y="146209"/>
                      </a:lnTo>
                      <a:cubicBezTo>
                        <a:pt x="392906" y="146209"/>
                        <a:pt x="386239" y="147161"/>
                        <a:pt x="379571" y="147161"/>
                      </a:cubicBezTo>
                      <a:lnTo>
                        <a:pt x="369094" y="147161"/>
                      </a:lnTo>
                      <a:cubicBezTo>
                        <a:pt x="358616" y="147161"/>
                        <a:pt x="347186" y="147161"/>
                        <a:pt x="335756" y="147161"/>
                      </a:cubicBezTo>
                      <a:cubicBezTo>
                        <a:pt x="324326" y="147161"/>
                        <a:pt x="313849" y="147161"/>
                        <a:pt x="303371" y="147161"/>
                      </a:cubicBezTo>
                      <a:lnTo>
                        <a:pt x="292894" y="147161"/>
                      </a:lnTo>
                      <a:cubicBezTo>
                        <a:pt x="286226" y="147161"/>
                        <a:pt x="279559" y="147161"/>
                        <a:pt x="272891" y="146209"/>
                      </a:cubicBezTo>
                      <a:lnTo>
                        <a:pt x="260509" y="145256"/>
                      </a:lnTo>
                      <a:cubicBezTo>
                        <a:pt x="254794" y="145256"/>
                        <a:pt x="249079" y="144304"/>
                        <a:pt x="243364" y="144304"/>
                      </a:cubicBezTo>
                      <a:cubicBezTo>
                        <a:pt x="239554" y="144304"/>
                        <a:pt x="234791" y="143351"/>
                        <a:pt x="230981" y="143351"/>
                      </a:cubicBezTo>
                      <a:cubicBezTo>
                        <a:pt x="226219" y="143351"/>
                        <a:pt x="221456" y="142399"/>
                        <a:pt x="216694" y="142399"/>
                      </a:cubicBezTo>
                      <a:cubicBezTo>
                        <a:pt x="212884" y="142399"/>
                        <a:pt x="208121" y="141446"/>
                        <a:pt x="204311" y="141446"/>
                      </a:cubicBezTo>
                      <a:cubicBezTo>
                        <a:pt x="199549" y="140494"/>
                        <a:pt x="195739" y="140494"/>
                        <a:pt x="191929" y="139541"/>
                      </a:cubicBezTo>
                      <a:cubicBezTo>
                        <a:pt x="188119" y="138589"/>
                        <a:pt x="183356" y="138589"/>
                        <a:pt x="179546" y="137636"/>
                      </a:cubicBezTo>
                      <a:cubicBezTo>
                        <a:pt x="175736" y="136684"/>
                        <a:pt x="172879" y="136684"/>
                        <a:pt x="169069" y="135731"/>
                      </a:cubicBezTo>
                      <a:lnTo>
                        <a:pt x="163354" y="137636"/>
                      </a:lnTo>
                      <a:cubicBezTo>
                        <a:pt x="160496" y="137636"/>
                        <a:pt x="157639" y="136684"/>
                        <a:pt x="154781" y="136684"/>
                      </a:cubicBezTo>
                      <a:lnTo>
                        <a:pt x="145256" y="134779"/>
                      </a:lnTo>
                      <a:cubicBezTo>
                        <a:pt x="141446" y="133826"/>
                        <a:pt x="137636" y="133826"/>
                        <a:pt x="134779" y="132874"/>
                      </a:cubicBezTo>
                      <a:cubicBezTo>
                        <a:pt x="130016" y="131921"/>
                        <a:pt x="125254" y="130969"/>
                        <a:pt x="120491" y="130016"/>
                      </a:cubicBezTo>
                      <a:lnTo>
                        <a:pt x="114776" y="129064"/>
                      </a:lnTo>
                      <a:cubicBezTo>
                        <a:pt x="110014" y="128111"/>
                        <a:pt x="106204" y="127159"/>
                        <a:pt x="102394" y="126206"/>
                      </a:cubicBezTo>
                      <a:lnTo>
                        <a:pt x="97631" y="124301"/>
                      </a:lnTo>
                      <a:cubicBezTo>
                        <a:pt x="93821" y="123349"/>
                        <a:pt x="90011" y="122396"/>
                        <a:pt x="87154" y="120491"/>
                      </a:cubicBezTo>
                      <a:lnTo>
                        <a:pt x="83344" y="119539"/>
                      </a:lnTo>
                      <a:cubicBezTo>
                        <a:pt x="80486" y="118586"/>
                        <a:pt x="77629" y="117634"/>
                        <a:pt x="74771" y="116681"/>
                      </a:cubicBezTo>
                      <a:lnTo>
                        <a:pt x="71914" y="115729"/>
                      </a:lnTo>
                      <a:cubicBezTo>
                        <a:pt x="69056" y="114776"/>
                        <a:pt x="67151" y="113824"/>
                        <a:pt x="64294" y="111919"/>
                      </a:cubicBezTo>
                      <a:lnTo>
                        <a:pt x="63341" y="110966"/>
                      </a:lnTo>
                      <a:cubicBezTo>
                        <a:pt x="61436" y="110014"/>
                        <a:pt x="58579" y="109061"/>
                        <a:pt x="56674" y="107156"/>
                      </a:cubicBezTo>
                      <a:cubicBezTo>
                        <a:pt x="56674" y="107156"/>
                        <a:pt x="55721" y="106204"/>
                        <a:pt x="55721" y="106204"/>
                      </a:cubicBezTo>
                      <a:cubicBezTo>
                        <a:pt x="53816" y="105251"/>
                        <a:pt x="52864" y="104299"/>
                        <a:pt x="50959" y="102394"/>
                      </a:cubicBezTo>
                      <a:cubicBezTo>
                        <a:pt x="50006" y="101441"/>
                        <a:pt x="49054" y="100489"/>
                        <a:pt x="49054" y="100489"/>
                      </a:cubicBezTo>
                      <a:cubicBezTo>
                        <a:pt x="47149" y="99536"/>
                        <a:pt x="48101" y="98584"/>
                        <a:pt x="50006" y="9667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62A09DDF-8451-4A01-B8D5-C5852A8011EC}"/>
                    </a:ext>
                  </a:extLst>
                </p:cNvPr>
                <p:cNvSpPr/>
                <p:nvPr/>
              </p:nvSpPr>
              <p:spPr>
                <a:xfrm>
                  <a:off x="7707226" y="3609249"/>
                  <a:ext cx="382629" cy="129140"/>
                </a:xfrm>
                <a:custGeom>
                  <a:avLst/>
                  <a:gdLst>
                    <a:gd name="connsiteX0" fmla="*/ 659606 w 666750"/>
                    <a:gd name="connsiteY0" fmla="*/ 205264 h 266700"/>
                    <a:gd name="connsiteX1" fmla="*/ 662464 w 666750"/>
                    <a:gd name="connsiteY1" fmla="*/ 204311 h 266700"/>
                    <a:gd name="connsiteX2" fmla="*/ 662464 w 666750"/>
                    <a:gd name="connsiteY2" fmla="*/ 7144 h 266700"/>
                    <a:gd name="connsiteX3" fmla="*/ 346234 w 666750"/>
                    <a:gd name="connsiteY3" fmla="*/ 56674 h 266700"/>
                    <a:gd name="connsiteX4" fmla="*/ 7144 w 666750"/>
                    <a:gd name="connsiteY4" fmla="*/ 7144 h 266700"/>
                    <a:gd name="connsiteX5" fmla="*/ 7144 w 666750"/>
                    <a:gd name="connsiteY5" fmla="*/ 207169 h 266700"/>
                    <a:gd name="connsiteX6" fmla="*/ 659606 w 666750"/>
                    <a:gd name="connsiteY6" fmla="*/ 205264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66700">
                      <a:moveTo>
                        <a:pt x="659606" y="205264"/>
                      </a:moveTo>
                      <a:cubicBezTo>
                        <a:pt x="660559" y="205264"/>
                        <a:pt x="661511" y="205264"/>
                        <a:pt x="662464" y="204311"/>
                      </a:cubicBezTo>
                      <a:lnTo>
                        <a:pt x="662464" y="7144"/>
                      </a:lnTo>
                      <a:cubicBezTo>
                        <a:pt x="553879" y="43339"/>
                        <a:pt x="444341" y="56674"/>
                        <a:pt x="346234" y="56674"/>
                      </a:cubicBezTo>
                      <a:cubicBezTo>
                        <a:pt x="184309" y="56674"/>
                        <a:pt x="52864" y="22384"/>
                        <a:pt x="7144" y="7144"/>
                      </a:cubicBezTo>
                      <a:lnTo>
                        <a:pt x="7144" y="207169"/>
                      </a:lnTo>
                      <a:cubicBezTo>
                        <a:pt x="66199" y="227171"/>
                        <a:pt x="369094" y="317659"/>
                        <a:pt x="659606" y="2052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74DD3397-B079-4E6E-8C04-1527D5EC6212}"/>
                    </a:ext>
                  </a:extLst>
                </p:cNvPr>
                <p:cNvSpPr/>
                <p:nvPr/>
              </p:nvSpPr>
              <p:spPr>
                <a:xfrm>
                  <a:off x="7706679" y="3725935"/>
                  <a:ext cx="382629" cy="133752"/>
                </a:xfrm>
                <a:custGeom>
                  <a:avLst/>
                  <a:gdLst>
                    <a:gd name="connsiteX0" fmla="*/ 7144 w 666750"/>
                    <a:gd name="connsiteY0" fmla="*/ 8096 h 276225"/>
                    <a:gd name="connsiteX1" fmla="*/ 7144 w 666750"/>
                    <a:gd name="connsiteY1" fmla="*/ 177641 h 276225"/>
                    <a:gd name="connsiteX2" fmla="*/ 334804 w 666750"/>
                    <a:gd name="connsiteY2" fmla="*/ 270034 h 276225"/>
                    <a:gd name="connsiteX3" fmla="*/ 662464 w 666750"/>
                    <a:gd name="connsiteY3" fmla="*/ 177641 h 276225"/>
                    <a:gd name="connsiteX4" fmla="*/ 662464 w 666750"/>
                    <a:gd name="connsiteY4" fmla="*/ 7144 h 276225"/>
                    <a:gd name="connsiteX5" fmla="*/ 346234 w 666750"/>
                    <a:gd name="connsiteY5" fmla="*/ 61436 h 276225"/>
                    <a:gd name="connsiteX6" fmla="*/ 7144 w 666750"/>
                    <a:gd name="connsiteY6" fmla="*/ 809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76225">
                      <a:moveTo>
                        <a:pt x="7144" y="8096"/>
                      </a:moveTo>
                      <a:lnTo>
                        <a:pt x="7144" y="177641"/>
                      </a:lnTo>
                      <a:cubicBezTo>
                        <a:pt x="7144" y="269081"/>
                        <a:pt x="321469" y="270034"/>
                        <a:pt x="334804" y="270034"/>
                      </a:cubicBezTo>
                      <a:cubicBezTo>
                        <a:pt x="348139" y="270034"/>
                        <a:pt x="662464" y="269081"/>
                        <a:pt x="662464" y="177641"/>
                      </a:cubicBezTo>
                      <a:lnTo>
                        <a:pt x="662464" y="7144"/>
                      </a:lnTo>
                      <a:cubicBezTo>
                        <a:pt x="552926" y="47149"/>
                        <a:pt x="444341" y="61436"/>
                        <a:pt x="346234" y="61436"/>
                      </a:cubicBezTo>
                      <a:cubicBezTo>
                        <a:pt x="190976" y="61436"/>
                        <a:pt x="63341" y="27146"/>
                        <a:pt x="7144" y="80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60" tIns="34280" rIns="68560" bIns="34280" numCol="1" anchor="t" anchorCtr="0" compatLnSpc="1">
                  <a:prstTxWarp prst="textNoShape">
                    <a:avLst/>
                  </a:prstTxWarp>
                </a:bodyPr>
                <a:lstStyle/>
                <a:p>
                  <a:pPr marL="0" marR="0" lvl="0" indent="0" algn="l" defTabSz="685579"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5CB88DA7-DD0F-4831-B2A7-B68DF1576027}"/>
                  </a:ext>
                </a:extLst>
              </p:cNvPr>
              <p:cNvGrpSpPr/>
              <p:nvPr/>
            </p:nvGrpSpPr>
            <p:grpSpPr>
              <a:xfrm>
                <a:off x="7918001" y="4468984"/>
                <a:ext cx="463999" cy="568960"/>
                <a:chOff x="-3004725" y="3813016"/>
                <a:chExt cx="802693" cy="984270"/>
              </a:xfrm>
            </p:grpSpPr>
            <p:sp>
              <p:nvSpPr>
                <p:cNvPr id="120" name="Freeform: Shape 119">
                  <a:extLst>
                    <a:ext uri="{FF2B5EF4-FFF2-40B4-BE49-F238E27FC236}">
                      <a16:creationId xmlns:a16="http://schemas.microsoft.com/office/drawing/2014/main" id="{817ED1F1-48B4-4547-9C79-3479DCFAB9D1}"/>
                    </a:ext>
                  </a:extLst>
                </p:cNvPr>
                <p:cNvSpPr/>
                <p:nvPr/>
              </p:nvSpPr>
              <p:spPr>
                <a:xfrm>
                  <a:off x="-3004725" y="3813016"/>
                  <a:ext cx="519906" cy="809625"/>
                </a:xfrm>
                <a:custGeom>
                  <a:avLst/>
                  <a:gdLst>
                    <a:gd name="connsiteX0" fmla="*/ 0 w 519906"/>
                    <a:gd name="connsiteY0" fmla="*/ 0 h 809625"/>
                    <a:gd name="connsiteX1" fmla="*/ 404812 w 519906"/>
                    <a:gd name="connsiteY1" fmla="*/ 0 h 809625"/>
                    <a:gd name="connsiteX2" fmla="*/ 404812 w 519906"/>
                    <a:gd name="connsiteY2" fmla="*/ 3810 h 809625"/>
                    <a:gd name="connsiteX3" fmla="*/ 519906 w 519906"/>
                    <a:gd name="connsiteY3" fmla="*/ 118904 h 809625"/>
                    <a:gd name="connsiteX4" fmla="*/ 116745 w 519906"/>
                    <a:gd name="connsiteY4" fmla="*/ 118904 h 809625"/>
                    <a:gd name="connsiteX5" fmla="*/ 116745 w 519906"/>
                    <a:gd name="connsiteY5" fmla="*/ 809625 h 809625"/>
                    <a:gd name="connsiteX6" fmla="*/ 0 w 519906"/>
                    <a:gd name="connsiteY6" fmla="*/ 809625 h 80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906" h="809625">
                      <a:moveTo>
                        <a:pt x="0" y="0"/>
                      </a:moveTo>
                      <a:lnTo>
                        <a:pt x="404812" y="0"/>
                      </a:lnTo>
                      <a:lnTo>
                        <a:pt x="404812" y="3810"/>
                      </a:lnTo>
                      <a:lnTo>
                        <a:pt x="519906" y="118904"/>
                      </a:lnTo>
                      <a:lnTo>
                        <a:pt x="116745" y="118904"/>
                      </a:lnTo>
                      <a:lnTo>
                        <a:pt x="116745" y="809625"/>
                      </a:lnTo>
                      <a:lnTo>
                        <a:pt x="0" y="809625"/>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72798A96-089A-445E-9C37-DBE36DD8C773}"/>
                    </a:ext>
                  </a:extLst>
                </p:cNvPr>
                <p:cNvGrpSpPr/>
                <p:nvPr/>
              </p:nvGrpSpPr>
              <p:grpSpPr>
                <a:xfrm>
                  <a:off x="-2835444" y="3978136"/>
                  <a:ext cx="633412" cy="819150"/>
                  <a:chOff x="-6102900" y="3624568"/>
                  <a:chExt cx="633412" cy="819150"/>
                </a:xfrm>
                <a:solidFill>
                  <a:schemeClr val="accent2"/>
                </a:solidFill>
              </p:grpSpPr>
              <p:sp>
                <p:nvSpPr>
                  <p:cNvPr id="122" name="Freeform: Shape 121">
                    <a:extLst>
                      <a:ext uri="{FF2B5EF4-FFF2-40B4-BE49-F238E27FC236}">
                        <a16:creationId xmlns:a16="http://schemas.microsoft.com/office/drawing/2014/main" id="{9E525378-01A2-4C0A-B6CF-3B6C26160F18}"/>
                      </a:ext>
                    </a:extLst>
                  </p:cNvPr>
                  <p:cNvSpPr/>
                  <p:nvPr/>
                </p:nvSpPr>
                <p:spPr>
                  <a:xfrm>
                    <a:off x="-5650463" y="3624568"/>
                    <a:ext cx="180975" cy="180975"/>
                  </a:xfrm>
                  <a:custGeom>
                    <a:avLst/>
                    <a:gdLst>
                      <a:gd name="connsiteX0" fmla="*/ 7144 w 180975"/>
                      <a:gd name="connsiteY0" fmla="*/ 7144 h 180975"/>
                      <a:gd name="connsiteX1" fmla="*/ 7144 w 180975"/>
                      <a:gd name="connsiteY1" fmla="*/ 173831 h 180975"/>
                      <a:gd name="connsiteX2" fmla="*/ 173831 w 180975"/>
                      <a:gd name="connsiteY2" fmla="*/ 173831 h 180975"/>
                    </a:gdLst>
                    <a:ahLst/>
                    <a:cxnLst>
                      <a:cxn ang="0">
                        <a:pos x="connsiteX0" y="connsiteY0"/>
                      </a:cxn>
                      <a:cxn ang="0">
                        <a:pos x="connsiteX1" y="connsiteY1"/>
                      </a:cxn>
                      <a:cxn ang="0">
                        <a:pos x="connsiteX2" y="connsiteY2"/>
                      </a:cxn>
                    </a:cxnLst>
                    <a:rect l="l" t="t" r="r" b="b"/>
                    <a:pathLst>
                      <a:path w="180975" h="180975">
                        <a:moveTo>
                          <a:pt x="7144" y="7144"/>
                        </a:moveTo>
                        <a:lnTo>
                          <a:pt x="7144" y="173831"/>
                        </a:lnTo>
                        <a:lnTo>
                          <a:pt x="173831" y="173831"/>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015AD15-F828-4E9C-BDAE-86A045568FFC}"/>
                      </a:ext>
                    </a:extLst>
                  </p:cNvPr>
                  <p:cNvSpPr/>
                  <p:nvPr/>
                </p:nvSpPr>
                <p:spPr>
                  <a:xfrm>
                    <a:off x="-6102900" y="3624568"/>
                    <a:ext cx="628650" cy="819150"/>
                  </a:xfrm>
                  <a:custGeom>
                    <a:avLst/>
                    <a:gdLst>
                      <a:gd name="connsiteX0" fmla="*/ 7144 w 628650"/>
                      <a:gd name="connsiteY0" fmla="*/ 7144 h 819150"/>
                      <a:gd name="connsiteX1" fmla="*/ 7144 w 628650"/>
                      <a:gd name="connsiteY1" fmla="*/ 816769 h 819150"/>
                      <a:gd name="connsiteX2" fmla="*/ 626269 w 628650"/>
                      <a:gd name="connsiteY2" fmla="*/ 816769 h 819150"/>
                      <a:gd name="connsiteX3" fmla="*/ 626269 w 628650"/>
                      <a:gd name="connsiteY3" fmla="*/ 221456 h 819150"/>
                      <a:gd name="connsiteX4" fmla="*/ 411956 w 628650"/>
                      <a:gd name="connsiteY4" fmla="*/ 221456 h 819150"/>
                      <a:gd name="connsiteX5" fmla="*/ 411956 w 628650"/>
                      <a:gd name="connsiteY5" fmla="*/ 7144 h 81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650" h="819150">
                        <a:moveTo>
                          <a:pt x="7144" y="7144"/>
                        </a:moveTo>
                        <a:lnTo>
                          <a:pt x="7144" y="816769"/>
                        </a:lnTo>
                        <a:lnTo>
                          <a:pt x="626269" y="816769"/>
                        </a:lnTo>
                        <a:lnTo>
                          <a:pt x="626269" y="221456"/>
                        </a:lnTo>
                        <a:lnTo>
                          <a:pt x="411956" y="221456"/>
                        </a:lnTo>
                        <a:lnTo>
                          <a:pt x="411956" y="7144"/>
                        </a:lnTo>
                        <a:close/>
                      </a:path>
                    </a:pathLst>
                  </a:custGeom>
                  <a:grp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4" name="Group 113">
                <a:extLst>
                  <a:ext uri="{FF2B5EF4-FFF2-40B4-BE49-F238E27FC236}">
                    <a16:creationId xmlns:a16="http://schemas.microsoft.com/office/drawing/2014/main" id="{446DB03F-76D4-4DE0-9EA6-B09629DC54D3}"/>
                  </a:ext>
                </a:extLst>
              </p:cNvPr>
              <p:cNvGrpSpPr/>
              <p:nvPr/>
            </p:nvGrpSpPr>
            <p:grpSpPr>
              <a:xfrm>
                <a:off x="7872413" y="5619142"/>
                <a:ext cx="552469" cy="554169"/>
                <a:chOff x="2989472" y="6866067"/>
                <a:chExt cx="619125" cy="621030"/>
              </a:xfrm>
            </p:grpSpPr>
            <p:sp>
              <p:nvSpPr>
                <p:cNvPr id="115" name="Freeform: Shape 114">
                  <a:extLst>
                    <a:ext uri="{FF2B5EF4-FFF2-40B4-BE49-F238E27FC236}">
                      <a16:creationId xmlns:a16="http://schemas.microsoft.com/office/drawing/2014/main" id="{59BF9446-E251-4DE9-ACC0-B2BF81399ACC}"/>
                    </a:ext>
                  </a:extLst>
                </p:cNvPr>
                <p:cNvSpPr/>
                <p:nvPr/>
              </p:nvSpPr>
              <p:spPr>
                <a:xfrm>
                  <a:off x="3036145" y="6925122"/>
                  <a:ext cx="476250" cy="561975"/>
                </a:xfrm>
                <a:custGeom>
                  <a:avLst/>
                  <a:gdLst>
                    <a:gd name="connsiteX0" fmla="*/ 421481 w 476250"/>
                    <a:gd name="connsiteY0" fmla="*/ 411956 h 561975"/>
                    <a:gd name="connsiteX1" fmla="*/ 320516 w 476250"/>
                    <a:gd name="connsiteY1" fmla="*/ 359569 h 561975"/>
                    <a:gd name="connsiteX2" fmla="*/ 299561 w 476250"/>
                    <a:gd name="connsiteY2" fmla="*/ 267176 h 561975"/>
                    <a:gd name="connsiteX3" fmla="*/ 350996 w 476250"/>
                    <a:gd name="connsiteY3" fmla="*/ 186214 h 561975"/>
                    <a:gd name="connsiteX4" fmla="*/ 422434 w 476250"/>
                    <a:gd name="connsiteY4" fmla="*/ 163354 h 561975"/>
                    <a:gd name="connsiteX5" fmla="*/ 477679 w 476250"/>
                    <a:gd name="connsiteY5" fmla="*/ 176689 h 561975"/>
                    <a:gd name="connsiteX6" fmla="*/ 477679 w 476250"/>
                    <a:gd name="connsiteY6" fmla="*/ 38576 h 561975"/>
                    <a:gd name="connsiteX7" fmla="*/ 446246 w 476250"/>
                    <a:gd name="connsiteY7" fmla="*/ 7144 h 561975"/>
                    <a:gd name="connsiteX8" fmla="*/ 38576 w 476250"/>
                    <a:gd name="connsiteY8" fmla="*/ 7144 h 561975"/>
                    <a:gd name="connsiteX9" fmla="*/ 7144 w 476250"/>
                    <a:gd name="connsiteY9" fmla="*/ 38576 h 561975"/>
                    <a:gd name="connsiteX10" fmla="*/ 7144 w 476250"/>
                    <a:gd name="connsiteY10" fmla="*/ 526256 h 561975"/>
                    <a:gd name="connsiteX11" fmla="*/ 38576 w 476250"/>
                    <a:gd name="connsiteY11" fmla="*/ 557689 h 561975"/>
                    <a:gd name="connsiteX12" fmla="*/ 446246 w 476250"/>
                    <a:gd name="connsiteY12" fmla="*/ 557689 h 561975"/>
                    <a:gd name="connsiteX13" fmla="*/ 477679 w 476250"/>
                    <a:gd name="connsiteY13" fmla="*/ 526256 h 561975"/>
                    <a:gd name="connsiteX14" fmla="*/ 477679 w 476250"/>
                    <a:gd name="connsiteY14" fmla="*/ 469106 h 561975"/>
                    <a:gd name="connsiteX15" fmla="*/ 447199 w 476250"/>
                    <a:gd name="connsiteY15" fmla="*/ 409099 h 561975"/>
                    <a:gd name="connsiteX16" fmla="*/ 421481 w 476250"/>
                    <a:gd name="connsiteY16" fmla="*/ 411956 h 561975"/>
                    <a:gd name="connsiteX17" fmla="*/ 302419 w 476250"/>
                    <a:gd name="connsiteY17" fmla="*/ 364331 h 561975"/>
                    <a:gd name="connsiteX18" fmla="*/ 311944 w 476250"/>
                    <a:gd name="connsiteY18" fmla="*/ 373856 h 561975"/>
                    <a:gd name="connsiteX19" fmla="*/ 311944 w 476250"/>
                    <a:gd name="connsiteY19" fmla="*/ 420529 h 561975"/>
                    <a:gd name="connsiteX20" fmla="*/ 302419 w 476250"/>
                    <a:gd name="connsiteY20" fmla="*/ 430054 h 561975"/>
                    <a:gd name="connsiteX21" fmla="*/ 292894 w 476250"/>
                    <a:gd name="connsiteY21" fmla="*/ 420529 h 561975"/>
                    <a:gd name="connsiteX22" fmla="*/ 292894 w 476250"/>
                    <a:gd name="connsiteY22" fmla="*/ 396716 h 561975"/>
                    <a:gd name="connsiteX23" fmla="*/ 244316 w 476250"/>
                    <a:gd name="connsiteY23" fmla="*/ 445294 h 561975"/>
                    <a:gd name="connsiteX24" fmla="*/ 230981 w 476250"/>
                    <a:gd name="connsiteY24" fmla="*/ 445294 h 561975"/>
                    <a:gd name="connsiteX25" fmla="*/ 192881 w 476250"/>
                    <a:gd name="connsiteY25" fmla="*/ 407194 h 561975"/>
                    <a:gd name="connsiteX26" fmla="*/ 145256 w 476250"/>
                    <a:gd name="connsiteY26" fmla="*/ 454819 h 561975"/>
                    <a:gd name="connsiteX27" fmla="*/ 131921 w 476250"/>
                    <a:gd name="connsiteY27" fmla="*/ 454819 h 561975"/>
                    <a:gd name="connsiteX28" fmla="*/ 131921 w 476250"/>
                    <a:gd name="connsiteY28" fmla="*/ 441484 h 561975"/>
                    <a:gd name="connsiteX29" fmla="*/ 186214 w 476250"/>
                    <a:gd name="connsiteY29" fmla="*/ 387191 h 561975"/>
                    <a:gd name="connsiteX30" fmla="*/ 199549 w 476250"/>
                    <a:gd name="connsiteY30" fmla="*/ 387191 h 561975"/>
                    <a:gd name="connsiteX31" fmla="*/ 237649 w 476250"/>
                    <a:gd name="connsiteY31" fmla="*/ 425291 h 561975"/>
                    <a:gd name="connsiteX32" fmla="*/ 279559 w 476250"/>
                    <a:gd name="connsiteY32" fmla="*/ 383381 h 561975"/>
                    <a:gd name="connsiteX33" fmla="*/ 255746 w 476250"/>
                    <a:gd name="connsiteY33" fmla="*/ 383381 h 561975"/>
                    <a:gd name="connsiteX34" fmla="*/ 246221 w 476250"/>
                    <a:gd name="connsiteY34" fmla="*/ 373856 h 561975"/>
                    <a:gd name="connsiteX35" fmla="*/ 255746 w 476250"/>
                    <a:gd name="connsiteY35" fmla="*/ 364331 h 561975"/>
                    <a:gd name="connsiteX36" fmla="*/ 302419 w 476250"/>
                    <a:gd name="connsiteY36" fmla="*/ 364331 h 561975"/>
                    <a:gd name="connsiteX37" fmla="*/ 77629 w 476250"/>
                    <a:gd name="connsiteY37" fmla="*/ 76676 h 561975"/>
                    <a:gd name="connsiteX38" fmla="*/ 301466 w 476250"/>
                    <a:gd name="connsiteY38" fmla="*/ 76676 h 561975"/>
                    <a:gd name="connsiteX39" fmla="*/ 310991 w 476250"/>
                    <a:gd name="connsiteY39" fmla="*/ 86201 h 561975"/>
                    <a:gd name="connsiteX40" fmla="*/ 301466 w 476250"/>
                    <a:gd name="connsiteY40" fmla="*/ 95726 h 561975"/>
                    <a:gd name="connsiteX41" fmla="*/ 77629 w 476250"/>
                    <a:gd name="connsiteY41" fmla="*/ 95726 h 561975"/>
                    <a:gd name="connsiteX42" fmla="*/ 68104 w 476250"/>
                    <a:gd name="connsiteY42" fmla="*/ 86201 h 561975"/>
                    <a:gd name="connsiteX43" fmla="*/ 77629 w 476250"/>
                    <a:gd name="connsiteY43" fmla="*/ 76676 h 561975"/>
                    <a:gd name="connsiteX44" fmla="*/ 77629 w 476250"/>
                    <a:gd name="connsiteY44" fmla="*/ 142399 h 561975"/>
                    <a:gd name="connsiteX45" fmla="*/ 408146 w 476250"/>
                    <a:gd name="connsiteY45" fmla="*/ 142399 h 561975"/>
                    <a:gd name="connsiteX46" fmla="*/ 417671 w 476250"/>
                    <a:gd name="connsiteY46" fmla="*/ 151924 h 561975"/>
                    <a:gd name="connsiteX47" fmla="*/ 408146 w 476250"/>
                    <a:gd name="connsiteY47" fmla="*/ 161449 h 561975"/>
                    <a:gd name="connsiteX48" fmla="*/ 77629 w 476250"/>
                    <a:gd name="connsiteY48" fmla="*/ 161449 h 561975"/>
                    <a:gd name="connsiteX49" fmla="*/ 68104 w 476250"/>
                    <a:gd name="connsiteY49" fmla="*/ 151924 h 561975"/>
                    <a:gd name="connsiteX50" fmla="*/ 77629 w 476250"/>
                    <a:gd name="connsiteY50" fmla="*/ 142399 h 561975"/>
                    <a:gd name="connsiteX51" fmla="*/ 77629 w 476250"/>
                    <a:gd name="connsiteY51" fmla="*/ 208121 h 561975"/>
                    <a:gd name="connsiteX52" fmla="*/ 235744 w 476250"/>
                    <a:gd name="connsiteY52" fmla="*/ 208121 h 561975"/>
                    <a:gd name="connsiteX53" fmla="*/ 245269 w 476250"/>
                    <a:gd name="connsiteY53" fmla="*/ 217646 h 561975"/>
                    <a:gd name="connsiteX54" fmla="*/ 235744 w 476250"/>
                    <a:gd name="connsiteY54" fmla="*/ 227171 h 561975"/>
                    <a:gd name="connsiteX55" fmla="*/ 77629 w 476250"/>
                    <a:gd name="connsiteY55" fmla="*/ 227171 h 561975"/>
                    <a:gd name="connsiteX56" fmla="*/ 68104 w 476250"/>
                    <a:gd name="connsiteY56" fmla="*/ 217646 h 561975"/>
                    <a:gd name="connsiteX57" fmla="*/ 77629 w 476250"/>
                    <a:gd name="connsiteY57" fmla="*/ 208121 h 561975"/>
                    <a:gd name="connsiteX58" fmla="*/ 364331 w 476250"/>
                    <a:gd name="connsiteY58" fmla="*/ 511016 h 561975"/>
                    <a:gd name="connsiteX59" fmla="*/ 77629 w 476250"/>
                    <a:gd name="connsiteY59" fmla="*/ 511016 h 561975"/>
                    <a:gd name="connsiteX60" fmla="*/ 68104 w 476250"/>
                    <a:gd name="connsiteY60" fmla="*/ 501491 h 561975"/>
                    <a:gd name="connsiteX61" fmla="*/ 68104 w 476250"/>
                    <a:gd name="connsiteY61" fmla="*/ 276701 h 561975"/>
                    <a:gd name="connsiteX62" fmla="*/ 77629 w 476250"/>
                    <a:gd name="connsiteY62" fmla="*/ 267176 h 561975"/>
                    <a:gd name="connsiteX63" fmla="*/ 87154 w 476250"/>
                    <a:gd name="connsiteY63" fmla="*/ 276701 h 561975"/>
                    <a:gd name="connsiteX64" fmla="*/ 87154 w 476250"/>
                    <a:gd name="connsiteY64" fmla="*/ 491014 h 561975"/>
                    <a:gd name="connsiteX65" fmla="*/ 365284 w 476250"/>
                    <a:gd name="connsiteY65" fmla="*/ 491014 h 561975"/>
                    <a:gd name="connsiteX66" fmla="*/ 374809 w 476250"/>
                    <a:gd name="connsiteY66" fmla="*/ 500539 h 561975"/>
                    <a:gd name="connsiteX67" fmla="*/ 364331 w 476250"/>
                    <a:gd name="connsiteY67" fmla="*/ 511016 h 561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6250" h="561975">
                      <a:moveTo>
                        <a:pt x="421481" y="411956"/>
                      </a:moveTo>
                      <a:cubicBezTo>
                        <a:pt x="381476" y="411956"/>
                        <a:pt x="343376" y="391954"/>
                        <a:pt x="320516" y="359569"/>
                      </a:cubicBezTo>
                      <a:cubicBezTo>
                        <a:pt x="301466" y="332899"/>
                        <a:pt x="293846" y="299561"/>
                        <a:pt x="299561" y="267176"/>
                      </a:cubicBezTo>
                      <a:cubicBezTo>
                        <a:pt x="305276" y="233839"/>
                        <a:pt x="323374" y="205264"/>
                        <a:pt x="350996" y="186214"/>
                      </a:cubicBezTo>
                      <a:cubicBezTo>
                        <a:pt x="371951" y="170974"/>
                        <a:pt x="396716" y="163354"/>
                        <a:pt x="422434" y="163354"/>
                      </a:cubicBezTo>
                      <a:cubicBezTo>
                        <a:pt x="441484" y="163354"/>
                        <a:pt x="460534" y="168116"/>
                        <a:pt x="477679" y="176689"/>
                      </a:cubicBezTo>
                      <a:lnTo>
                        <a:pt x="477679" y="38576"/>
                      </a:lnTo>
                      <a:cubicBezTo>
                        <a:pt x="477679" y="21431"/>
                        <a:pt x="463391" y="7144"/>
                        <a:pt x="446246" y="7144"/>
                      </a:cubicBezTo>
                      <a:lnTo>
                        <a:pt x="38576" y="7144"/>
                      </a:lnTo>
                      <a:cubicBezTo>
                        <a:pt x="21431" y="7144"/>
                        <a:pt x="7144" y="21431"/>
                        <a:pt x="7144" y="38576"/>
                      </a:cubicBezTo>
                      <a:lnTo>
                        <a:pt x="7144" y="526256"/>
                      </a:lnTo>
                      <a:cubicBezTo>
                        <a:pt x="7144" y="543401"/>
                        <a:pt x="21431" y="557689"/>
                        <a:pt x="38576" y="557689"/>
                      </a:cubicBezTo>
                      <a:lnTo>
                        <a:pt x="446246" y="557689"/>
                      </a:lnTo>
                      <a:cubicBezTo>
                        <a:pt x="463391" y="557689"/>
                        <a:pt x="477679" y="543401"/>
                        <a:pt x="477679" y="526256"/>
                      </a:cubicBezTo>
                      <a:lnTo>
                        <a:pt x="477679" y="469106"/>
                      </a:lnTo>
                      <a:cubicBezTo>
                        <a:pt x="463391" y="446246"/>
                        <a:pt x="447199" y="410051"/>
                        <a:pt x="447199" y="409099"/>
                      </a:cubicBezTo>
                      <a:cubicBezTo>
                        <a:pt x="438626" y="411004"/>
                        <a:pt x="430054" y="411956"/>
                        <a:pt x="421481" y="411956"/>
                      </a:cubicBezTo>
                      <a:close/>
                      <a:moveTo>
                        <a:pt x="302419" y="364331"/>
                      </a:moveTo>
                      <a:cubicBezTo>
                        <a:pt x="307181" y="364331"/>
                        <a:pt x="311944" y="369094"/>
                        <a:pt x="311944" y="373856"/>
                      </a:cubicBezTo>
                      <a:lnTo>
                        <a:pt x="311944" y="420529"/>
                      </a:lnTo>
                      <a:cubicBezTo>
                        <a:pt x="311944" y="425291"/>
                        <a:pt x="308134" y="430054"/>
                        <a:pt x="302419" y="430054"/>
                      </a:cubicBezTo>
                      <a:cubicBezTo>
                        <a:pt x="297656" y="430054"/>
                        <a:pt x="292894" y="425291"/>
                        <a:pt x="292894" y="420529"/>
                      </a:cubicBezTo>
                      <a:lnTo>
                        <a:pt x="292894" y="396716"/>
                      </a:lnTo>
                      <a:lnTo>
                        <a:pt x="244316" y="445294"/>
                      </a:lnTo>
                      <a:cubicBezTo>
                        <a:pt x="240506" y="449104"/>
                        <a:pt x="234791" y="449104"/>
                        <a:pt x="230981" y="445294"/>
                      </a:cubicBezTo>
                      <a:lnTo>
                        <a:pt x="192881" y="407194"/>
                      </a:lnTo>
                      <a:lnTo>
                        <a:pt x="145256" y="454819"/>
                      </a:lnTo>
                      <a:cubicBezTo>
                        <a:pt x="141446" y="458629"/>
                        <a:pt x="135731" y="458629"/>
                        <a:pt x="131921" y="454819"/>
                      </a:cubicBezTo>
                      <a:cubicBezTo>
                        <a:pt x="128111" y="451009"/>
                        <a:pt x="128111" y="445294"/>
                        <a:pt x="131921" y="441484"/>
                      </a:cubicBezTo>
                      <a:lnTo>
                        <a:pt x="186214" y="387191"/>
                      </a:lnTo>
                      <a:cubicBezTo>
                        <a:pt x="190024" y="383381"/>
                        <a:pt x="195739" y="383381"/>
                        <a:pt x="199549" y="387191"/>
                      </a:cubicBezTo>
                      <a:lnTo>
                        <a:pt x="237649" y="425291"/>
                      </a:lnTo>
                      <a:lnTo>
                        <a:pt x="279559" y="383381"/>
                      </a:lnTo>
                      <a:lnTo>
                        <a:pt x="255746" y="383381"/>
                      </a:lnTo>
                      <a:cubicBezTo>
                        <a:pt x="250031" y="383381"/>
                        <a:pt x="246221" y="378619"/>
                        <a:pt x="246221" y="373856"/>
                      </a:cubicBezTo>
                      <a:cubicBezTo>
                        <a:pt x="246221" y="369094"/>
                        <a:pt x="250031" y="364331"/>
                        <a:pt x="255746" y="364331"/>
                      </a:cubicBezTo>
                      <a:lnTo>
                        <a:pt x="302419" y="364331"/>
                      </a:lnTo>
                      <a:close/>
                      <a:moveTo>
                        <a:pt x="77629" y="76676"/>
                      </a:moveTo>
                      <a:lnTo>
                        <a:pt x="301466" y="76676"/>
                      </a:lnTo>
                      <a:cubicBezTo>
                        <a:pt x="307181" y="76676"/>
                        <a:pt x="310991" y="80486"/>
                        <a:pt x="310991" y="86201"/>
                      </a:cubicBezTo>
                      <a:cubicBezTo>
                        <a:pt x="310991" y="91916"/>
                        <a:pt x="307181" y="95726"/>
                        <a:pt x="301466" y="95726"/>
                      </a:cubicBezTo>
                      <a:lnTo>
                        <a:pt x="77629" y="95726"/>
                      </a:lnTo>
                      <a:cubicBezTo>
                        <a:pt x="72866" y="95726"/>
                        <a:pt x="68104" y="91916"/>
                        <a:pt x="68104" y="86201"/>
                      </a:cubicBezTo>
                      <a:cubicBezTo>
                        <a:pt x="68104" y="81439"/>
                        <a:pt x="71914" y="76676"/>
                        <a:pt x="77629" y="76676"/>
                      </a:cubicBezTo>
                      <a:close/>
                      <a:moveTo>
                        <a:pt x="77629" y="142399"/>
                      </a:moveTo>
                      <a:lnTo>
                        <a:pt x="408146" y="142399"/>
                      </a:lnTo>
                      <a:cubicBezTo>
                        <a:pt x="413861" y="142399"/>
                        <a:pt x="417671" y="147161"/>
                        <a:pt x="417671" y="151924"/>
                      </a:cubicBezTo>
                      <a:cubicBezTo>
                        <a:pt x="417671" y="157639"/>
                        <a:pt x="413861" y="161449"/>
                        <a:pt x="408146" y="161449"/>
                      </a:cubicBezTo>
                      <a:lnTo>
                        <a:pt x="77629" y="161449"/>
                      </a:lnTo>
                      <a:cubicBezTo>
                        <a:pt x="72866" y="161449"/>
                        <a:pt x="68104" y="157639"/>
                        <a:pt x="68104" y="151924"/>
                      </a:cubicBezTo>
                      <a:cubicBezTo>
                        <a:pt x="68104" y="146209"/>
                        <a:pt x="71914" y="142399"/>
                        <a:pt x="77629" y="142399"/>
                      </a:cubicBezTo>
                      <a:close/>
                      <a:moveTo>
                        <a:pt x="77629" y="208121"/>
                      </a:moveTo>
                      <a:lnTo>
                        <a:pt x="235744" y="208121"/>
                      </a:lnTo>
                      <a:cubicBezTo>
                        <a:pt x="240506" y="208121"/>
                        <a:pt x="245269" y="212884"/>
                        <a:pt x="245269" y="217646"/>
                      </a:cubicBezTo>
                      <a:cubicBezTo>
                        <a:pt x="245269" y="223361"/>
                        <a:pt x="240506" y="227171"/>
                        <a:pt x="235744" y="227171"/>
                      </a:cubicBezTo>
                      <a:lnTo>
                        <a:pt x="77629" y="227171"/>
                      </a:lnTo>
                      <a:cubicBezTo>
                        <a:pt x="72866" y="227171"/>
                        <a:pt x="68104" y="223361"/>
                        <a:pt x="68104" y="217646"/>
                      </a:cubicBezTo>
                      <a:cubicBezTo>
                        <a:pt x="68104" y="211931"/>
                        <a:pt x="71914" y="208121"/>
                        <a:pt x="77629" y="208121"/>
                      </a:cubicBezTo>
                      <a:close/>
                      <a:moveTo>
                        <a:pt x="364331" y="511016"/>
                      </a:moveTo>
                      <a:lnTo>
                        <a:pt x="77629" y="511016"/>
                      </a:lnTo>
                      <a:cubicBezTo>
                        <a:pt x="72866" y="511016"/>
                        <a:pt x="68104" y="506254"/>
                        <a:pt x="68104" y="501491"/>
                      </a:cubicBezTo>
                      <a:lnTo>
                        <a:pt x="68104" y="276701"/>
                      </a:lnTo>
                      <a:cubicBezTo>
                        <a:pt x="68104" y="271939"/>
                        <a:pt x="72866" y="267176"/>
                        <a:pt x="77629" y="267176"/>
                      </a:cubicBezTo>
                      <a:cubicBezTo>
                        <a:pt x="82391" y="267176"/>
                        <a:pt x="87154" y="271939"/>
                        <a:pt x="87154" y="276701"/>
                      </a:cubicBezTo>
                      <a:lnTo>
                        <a:pt x="87154" y="491014"/>
                      </a:lnTo>
                      <a:lnTo>
                        <a:pt x="365284" y="491014"/>
                      </a:lnTo>
                      <a:cubicBezTo>
                        <a:pt x="370046" y="491014"/>
                        <a:pt x="374809" y="494824"/>
                        <a:pt x="374809" y="500539"/>
                      </a:cubicBezTo>
                      <a:cubicBezTo>
                        <a:pt x="373856" y="506254"/>
                        <a:pt x="370046" y="511016"/>
                        <a:pt x="364331" y="511016"/>
                      </a:cubicBezTo>
                      <a:close/>
                    </a:path>
                  </a:pathLst>
                </a:custGeom>
                <a:solidFill>
                  <a:schemeClr val="accent2"/>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nvGrpSpPr>
                <p:cNvPr id="116" name="Group 115">
                  <a:extLst>
                    <a:ext uri="{FF2B5EF4-FFF2-40B4-BE49-F238E27FC236}">
                      <a16:creationId xmlns:a16="http://schemas.microsoft.com/office/drawing/2014/main" id="{55F3C347-5492-476C-94CC-2F198BCDFDFB}"/>
                    </a:ext>
                  </a:extLst>
                </p:cNvPr>
                <p:cNvGrpSpPr/>
                <p:nvPr/>
              </p:nvGrpSpPr>
              <p:grpSpPr>
                <a:xfrm>
                  <a:off x="2989472" y="6866067"/>
                  <a:ext cx="619125" cy="571500"/>
                  <a:chOff x="2989472" y="6866067"/>
                  <a:chExt cx="619125" cy="571500"/>
                </a:xfrm>
              </p:grpSpPr>
              <p:sp>
                <p:nvSpPr>
                  <p:cNvPr id="117" name="Freeform: Shape 116">
                    <a:extLst>
                      <a:ext uri="{FF2B5EF4-FFF2-40B4-BE49-F238E27FC236}">
                        <a16:creationId xmlns:a16="http://schemas.microsoft.com/office/drawing/2014/main" id="{6EB762A8-CA77-40F5-BEFB-A893B54BD332}"/>
                      </a:ext>
                    </a:extLst>
                  </p:cNvPr>
                  <p:cNvSpPr/>
                  <p:nvPr/>
                </p:nvSpPr>
                <p:spPr>
                  <a:xfrm>
                    <a:off x="2989472" y="6866067"/>
                    <a:ext cx="476250" cy="571500"/>
                  </a:xfrm>
                  <a:custGeom>
                    <a:avLst/>
                    <a:gdLst>
                      <a:gd name="connsiteX0" fmla="*/ 477679 w 476250"/>
                      <a:gd name="connsiteY0" fmla="*/ 47149 h 571500"/>
                      <a:gd name="connsiteX1" fmla="*/ 477679 w 476250"/>
                      <a:gd name="connsiteY1" fmla="*/ 38576 h 571500"/>
                      <a:gd name="connsiteX2" fmla="*/ 446246 w 476250"/>
                      <a:gd name="connsiteY2" fmla="*/ 7144 h 571500"/>
                      <a:gd name="connsiteX3" fmla="*/ 38576 w 476250"/>
                      <a:gd name="connsiteY3" fmla="*/ 7144 h 571500"/>
                      <a:gd name="connsiteX4" fmla="*/ 7144 w 476250"/>
                      <a:gd name="connsiteY4" fmla="*/ 38576 h 571500"/>
                      <a:gd name="connsiteX5" fmla="*/ 7144 w 476250"/>
                      <a:gd name="connsiteY5" fmla="*/ 538639 h 571500"/>
                      <a:gd name="connsiteX6" fmla="*/ 34766 w 476250"/>
                      <a:gd name="connsiteY6" fmla="*/ 570071 h 571500"/>
                      <a:gd name="connsiteX7" fmla="*/ 34766 w 476250"/>
                      <a:gd name="connsiteY7" fmla="*/ 97631 h 571500"/>
                      <a:gd name="connsiteX8" fmla="*/ 85249 w 476250"/>
                      <a:gd name="connsiteY8" fmla="*/ 47149 h 571500"/>
                      <a:gd name="connsiteX9" fmla="*/ 477679 w 476250"/>
                      <a:gd name="connsiteY9" fmla="*/ 47149 h 571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250" h="571500">
                        <a:moveTo>
                          <a:pt x="477679" y="47149"/>
                        </a:moveTo>
                        <a:lnTo>
                          <a:pt x="477679" y="38576"/>
                        </a:lnTo>
                        <a:cubicBezTo>
                          <a:pt x="477679" y="21431"/>
                          <a:pt x="463391" y="7144"/>
                          <a:pt x="446246" y="7144"/>
                        </a:cubicBezTo>
                        <a:lnTo>
                          <a:pt x="38576" y="7144"/>
                        </a:lnTo>
                        <a:cubicBezTo>
                          <a:pt x="21431" y="7144"/>
                          <a:pt x="7144" y="21431"/>
                          <a:pt x="7144" y="38576"/>
                        </a:cubicBezTo>
                        <a:lnTo>
                          <a:pt x="7144" y="538639"/>
                        </a:lnTo>
                        <a:cubicBezTo>
                          <a:pt x="7144" y="554831"/>
                          <a:pt x="19526" y="568166"/>
                          <a:pt x="34766" y="570071"/>
                        </a:cubicBezTo>
                        <a:lnTo>
                          <a:pt x="34766" y="97631"/>
                        </a:lnTo>
                        <a:cubicBezTo>
                          <a:pt x="34766" y="70009"/>
                          <a:pt x="57626" y="47149"/>
                          <a:pt x="85249" y="47149"/>
                        </a:cubicBezTo>
                        <a:lnTo>
                          <a:pt x="477679" y="47149"/>
                        </a:ln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90F0951E-A2C7-4024-A33A-2D0AAB5EB8DC}"/>
                      </a:ext>
                    </a:extLst>
                  </p:cNvPr>
                  <p:cNvSpPr/>
                  <p:nvPr/>
                </p:nvSpPr>
                <p:spPr>
                  <a:xfrm>
                    <a:off x="3494297" y="7285167"/>
                    <a:ext cx="114300" cy="123825"/>
                  </a:xfrm>
                  <a:custGeom>
                    <a:avLst/>
                    <a:gdLst>
                      <a:gd name="connsiteX0" fmla="*/ 101441 w 114300"/>
                      <a:gd name="connsiteY0" fmla="*/ 52864 h 123825"/>
                      <a:gd name="connsiteX1" fmla="*/ 58579 w 114300"/>
                      <a:gd name="connsiteY1" fmla="*/ 7144 h 123825"/>
                      <a:gd name="connsiteX2" fmla="*/ 34766 w 114300"/>
                      <a:gd name="connsiteY2" fmla="*/ 29051 h 123825"/>
                      <a:gd name="connsiteX3" fmla="*/ 33814 w 114300"/>
                      <a:gd name="connsiteY3" fmla="*/ 30004 h 123825"/>
                      <a:gd name="connsiteX4" fmla="*/ 7144 w 114300"/>
                      <a:gd name="connsiteY4" fmla="*/ 43339 h 123825"/>
                      <a:gd name="connsiteX5" fmla="*/ 38576 w 114300"/>
                      <a:gd name="connsiteY5" fmla="*/ 103346 h 123825"/>
                      <a:gd name="connsiteX6" fmla="*/ 94774 w 114300"/>
                      <a:gd name="connsiteY6" fmla="*/ 112871 h 123825"/>
                      <a:gd name="connsiteX7" fmla="*/ 101441 w 114300"/>
                      <a:gd name="connsiteY7" fmla="*/ 52864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123825">
                        <a:moveTo>
                          <a:pt x="101441" y="52864"/>
                        </a:moveTo>
                        <a:cubicBezTo>
                          <a:pt x="93821" y="43339"/>
                          <a:pt x="76676" y="24289"/>
                          <a:pt x="58579" y="7144"/>
                        </a:cubicBezTo>
                        <a:cubicBezTo>
                          <a:pt x="51911" y="14764"/>
                          <a:pt x="44291" y="22384"/>
                          <a:pt x="34766" y="29051"/>
                        </a:cubicBezTo>
                        <a:lnTo>
                          <a:pt x="33814" y="30004"/>
                        </a:lnTo>
                        <a:cubicBezTo>
                          <a:pt x="25241" y="35719"/>
                          <a:pt x="16669" y="40481"/>
                          <a:pt x="7144" y="43339"/>
                        </a:cubicBezTo>
                        <a:cubicBezTo>
                          <a:pt x="18574" y="68104"/>
                          <a:pt x="31909" y="93821"/>
                          <a:pt x="38576" y="103346"/>
                        </a:cubicBezTo>
                        <a:cubicBezTo>
                          <a:pt x="51911" y="121444"/>
                          <a:pt x="77629" y="126206"/>
                          <a:pt x="94774" y="112871"/>
                        </a:cubicBezTo>
                        <a:cubicBezTo>
                          <a:pt x="112871" y="100489"/>
                          <a:pt x="118586" y="74771"/>
                          <a:pt x="101441" y="52864"/>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D5D0518C-DEDE-42A6-A2EA-398CCEDE5726}"/>
                      </a:ext>
                    </a:extLst>
                  </p:cNvPr>
                  <p:cNvSpPr/>
                  <p:nvPr/>
                </p:nvSpPr>
                <p:spPr>
                  <a:xfrm>
                    <a:off x="3345670" y="7100402"/>
                    <a:ext cx="219075" cy="219075"/>
                  </a:xfrm>
                  <a:custGeom>
                    <a:avLst/>
                    <a:gdLst>
                      <a:gd name="connsiteX0" fmla="*/ 51949 w 219075"/>
                      <a:gd name="connsiteY0" fmla="*/ 26174 h 219075"/>
                      <a:gd name="connsiteX1" fmla="*/ 26231 w 219075"/>
                      <a:gd name="connsiteY1" fmla="*/ 172859 h 219075"/>
                      <a:gd name="connsiteX2" fmla="*/ 172916 w 219075"/>
                      <a:gd name="connsiteY2" fmla="*/ 198577 h 219075"/>
                      <a:gd name="connsiteX3" fmla="*/ 172916 w 219075"/>
                      <a:gd name="connsiteY3" fmla="*/ 198577 h 219075"/>
                      <a:gd name="connsiteX4" fmla="*/ 217684 w 219075"/>
                      <a:gd name="connsiteY4" fmla="*/ 107137 h 219075"/>
                      <a:gd name="connsiteX5" fmla="*/ 51949 w 219075"/>
                      <a:gd name="connsiteY5" fmla="*/ 26174 h 219075"/>
                      <a:gd name="connsiteX6" fmla="*/ 198634 w 219075"/>
                      <a:gd name="connsiteY6" fmla="*/ 108089 h 219075"/>
                      <a:gd name="connsiteX7" fmla="*/ 162439 w 219075"/>
                      <a:gd name="connsiteY7" fmla="*/ 183337 h 219075"/>
                      <a:gd name="connsiteX8" fmla="*/ 42424 w 219075"/>
                      <a:gd name="connsiteY8" fmla="*/ 162382 h 219075"/>
                      <a:gd name="connsiteX9" fmla="*/ 63379 w 219075"/>
                      <a:gd name="connsiteY9" fmla="*/ 42367 h 219075"/>
                      <a:gd name="connsiteX10" fmla="*/ 198634 w 219075"/>
                      <a:gd name="connsiteY10" fmla="*/ 108089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9075" h="219075">
                        <a:moveTo>
                          <a:pt x="51949" y="26174"/>
                        </a:moveTo>
                        <a:cubicBezTo>
                          <a:pt x="4324" y="59512"/>
                          <a:pt x="-7106" y="125234"/>
                          <a:pt x="26231" y="172859"/>
                        </a:cubicBezTo>
                        <a:cubicBezTo>
                          <a:pt x="59569" y="220484"/>
                          <a:pt x="124339" y="231914"/>
                          <a:pt x="172916" y="198577"/>
                        </a:cubicBezTo>
                        <a:cubicBezTo>
                          <a:pt x="172916" y="198577"/>
                          <a:pt x="172916" y="198577"/>
                          <a:pt x="172916" y="198577"/>
                        </a:cubicBezTo>
                        <a:cubicBezTo>
                          <a:pt x="202444" y="177622"/>
                          <a:pt x="219589" y="143332"/>
                          <a:pt x="217684" y="107137"/>
                        </a:cubicBezTo>
                        <a:cubicBezTo>
                          <a:pt x="212921" y="23317"/>
                          <a:pt x="118624" y="-20498"/>
                          <a:pt x="51949" y="26174"/>
                        </a:cubicBezTo>
                        <a:close/>
                        <a:moveTo>
                          <a:pt x="198634" y="108089"/>
                        </a:moveTo>
                        <a:cubicBezTo>
                          <a:pt x="200539" y="137617"/>
                          <a:pt x="187204" y="166192"/>
                          <a:pt x="162439" y="183337"/>
                        </a:cubicBezTo>
                        <a:cubicBezTo>
                          <a:pt x="122434" y="210959"/>
                          <a:pt x="70046" y="201434"/>
                          <a:pt x="42424" y="162382"/>
                        </a:cubicBezTo>
                        <a:cubicBezTo>
                          <a:pt x="14801" y="123329"/>
                          <a:pt x="24326" y="69989"/>
                          <a:pt x="63379" y="42367"/>
                        </a:cubicBezTo>
                        <a:cubicBezTo>
                          <a:pt x="117671" y="3314"/>
                          <a:pt x="194824" y="39509"/>
                          <a:pt x="198634" y="108089"/>
                        </a:cubicBezTo>
                        <a:close/>
                      </a:path>
                    </a:pathLst>
                  </a:custGeom>
                  <a:solidFill>
                    <a:schemeClr val="bg1"/>
                  </a:solidFill>
                  <a:ln w="9525" cap="flat">
                    <a:noFill/>
                    <a:prstDash val="solid"/>
                    <a:miter/>
                  </a:ln>
                </p:spPr>
                <p:txBody>
                  <a:bodyPr rtlCol="0" anchor="ctr"/>
                  <a:lstStyle/>
                  <a:p>
                    <a:pPr marL="0" marR="0" lvl="0" indent="0" algn="l" defTabSz="685845" rtl="0" eaLnBrk="1" fontAlgn="auto" latinLnBrk="0" hangingPunct="1">
                      <a:lnSpc>
                        <a:spcPct val="100000"/>
                      </a:lnSpc>
                      <a:spcBef>
                        <a:spcPts val="0"/>
                      </a:spcBef>
                      <a:spcAft>
                        <a:spcPts val="0"/>
                      </a:spcAft>
                      <a:buClrTx/>
                      <a:buSzTx/>
                      <a:buFontTx/>
                      <a:buNone/>
                      <a:tabLst/>
                      <a:defRPr/>
                    </a:pPr>
                    <a:endParaRPr kumimoji="0" lang="en-US" sz="1324" b="0" i="0" u="none" strike="noStrike" kern="1200" cap="none" spc="0" normalizeH="0" baseline="0" noProof="0">
                      <a:ln>
                        <a:noFill/>
                      </a:ln>
                      <a:solidFill>
                        <a:srgbClr val="50505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5438058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81AA37-278E-488D-A921-67054D632219}"/>
              </a:ext>
            </a:extLst>
          </p:cNvPr>
          <p:cNvSpPr>
            <a:spLocks noGrp="1"/>
          </p:cNvSpPr>
          <p:nvPr>
            <p:ph type="title"/>
          </p:nvPr>
        </p:nvSpPr>
        <p:spPr/>
        <p:txBody>
          <a:bodyPr/>
          <a:lstStyle/>
          <a:p>
            <a:r>
              <a:rPr lang="en-US"/>
              <a:t>Capacity Report</a:t>
            </a:r>
          </a:p>
        </p:txBody>
      </p:sp>
      <p:pic>
        <p:nvPicPr>
          <p:cNvPr id="4" name="Picture Placeholder 8" descr="A screenshot of a social media post&#10;&#10;Description automatically generated">
            <a:extLst>
              <a:ext uri="{FF2B5EF4-FFF2-40B4-BE49-F238E27FC236}">
                <a16:creationId xmlns:a16="http://schemas.microsoft.com/office/drawing/2014/main" id="{6D22F5BA-84C2-4B39-A10A-F67ED518D74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51324" y="845820"/>
            <a:ext cx="7641352" cy="4297680"/>
          </a:xfrm>
          <a:prstGeom prst="rect">
            <a:avLst/>
          </a:prstGeom>
          <a:ln>
            <a:solidFill>
              <a:schemeClr val="tx1"/>
            </a:solidFill>
          </a:ln>
        </p:spPr>
      </p:pic>
    </p:spTree>
    <p:extLst>
      <p:ext uri="{BB962C8B-B14F-4D97-AF65-F5344CB8AC3E}">
        <p14:creationId xmlns:p14="http://schemas.microsoft.com/office/powerpoint/2010/main" val="300192749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6102C92-8909-441E-A366-1167498AB373}"/>
              </a:ext>
            </a:extLst>
          </p:cNvPr>
          <p:cNvSpPr>
            <a:spLocks noGrp="1"/>
          </p:cNvSpPr>
          <p:nvPr>
            <p:ph idx="1"/>
          </p:nvPr>
        </p:nvSpPr>
        <p:spPr>
          <a:xfrm>
            <a:off x="228600" y="1005841"/>
            <a:ext cx="8686800" cy="1335750"/>
          </a:xfrm>
        </p:spPr>
        <p:txBody>
          <a:bodyPr/>
          <a:lstStyle/>
          <a:p>
            <a:r>
              <a:rPr lang="en-US"/>
              <a:t>Analytics – see what’s happening</a:t>
            </a:r>
          </a:p>
          <a:p>
            <a:endParaRPr lang="en-US"/>
          </a:p>
          <a:p>
            <a:r>
              <a:rPr lang="en-US"/>
              <a:t>Auditing – drill into details of what’s happened</a:t>
            </a:r>
          </a:p>
        </p:txBody>
      </p:sp>
      <p:sp>
        <p:nvSpPr>
          <p:cNvPr id="4" name="Title 3">
            <a:extLst>
              <a:ext uri="{FF2B5EF4-FFF2-40B4-BE49-F238E27FC236}">
                <a16:creationId xmlns:a16="http://schemas.microsoft.com/office/drawing/2014/main" id="{B1007329-0E6E-4F0B-8F0B-E1B36E959562}"/>
              </a:ext>
            </a:extLst>
          </p:cNvPr>
          <p:cNvSpPr>
            <a:spLocks noGrp="1"/>
          </p:cNvSpPr>
          <p:nvPr>
            <p:ph type="title"/>
          </p:nvPr>
        </p:nvSpPr>
        <p:spPr/>
        <p:txBody>
          <a:bodyPr/>
          <a:lstStyle/>
          <a:p>
            <a:r>
              <a:rPr lang="en-US"/>
              <a:t>What we plan to cover</a:t>
            </a:r>
          </a:p>
        </p:txBody>
      </p:sp>
    </p:spTree>
    <p:extLst>
      <p:ext uri="{BB962C8B-B14F-4D97-AF65-F5344CB8AC3E}">
        <p14:creationId xmlns:p14="http://schemas.microsoft.com/office/powerpoint/2010/main" val="377912239"/>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Apps Analytics </a:t>
            </a:r>
          </a:p>
        </p:txBody>
      </p:sp>
      <p:pic>
        <p:nvPicPr>
          <p:cNvPr id="5" name="Picture 4" descr="A screenshot of a cell phone&#10;&#10;Description automatically generated">
            <a:extLst>
              <a:ext uri="{FF2B5EF4-FFF2-40B4-BE49-F238E27FC236}">
                <a16:creationId xmlns:a16="http://schemas.microsoft.com/office/drawing/2014/main" id="{BE3A625C-13FA-4F9D-B049-2876F3877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942145"/>
            <a:ext cx="6082566" cy="4049729"/>
          </a:xfrm>
          <a:prstGeom prst="rect">
            <a:avLst/>
          </a:prstGeom>
          <a:ln>
            <a:solidFill>
              <a:schemeClr val="tx1"/>
            </a:solidFill>
          </a:ln>
        </p:spPr>
      </p:pic>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Location</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Toast 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Service Performance</a:t>
            </a:r>
          </a:p>
        </p:txBody>
      </p:sp>
    </p:spTree>
    <p:extLst>
      <p:ext uri="{BB962C8B-B14F-4D97-AF65-F5344CB8AC3E}">
        <p14:creationId xmlns:p14="http://schemas.microsoft.com/office/powerpoint/2010/main" val="328780046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AA8B1B-A28E-44F2-AA6D-C7BB0F316A52}"/>
              </a:ext>
            </a:extLst>
          </p:cNvPr>
          <p:cNvSpPr>
            <a:spLocks noGrp="1"/>
          </p:cNvSpPr>
          <p:nvPr>
            <p:ph type="title"/>
          </p:nvPr>
        </p:nvSpPr>
        <p:spPr/>
        <p:txBody>
          <a:bodyPr/>
          <a:lstStyle/>
          <a:p>
            <a:r>
              <a:rPr lang="en-US"/>
              <a:t>CDS Analytics</a:t>
            </a:r>
          </a:p>
        </p:txBody>
      </p:sp>
      <p:pic>
        <p:nvPicPr>
          <p:cNvPr id="5" name="Picture 4" descr="A screenshot of a social media post&#10;&#10;Description automatically generated">
            <a:extLst>
              <a:ext uri="{FF2B5EF4-FFF2-40B4-BE49-F238E27FC236}">
                <a16:creationId xmlns:a16="http://schemas.microsoft.com/office/drawing/2014/main" id="{BDA34A78-AEF3-41FE-95D1-654F960AC5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843558"/>
            <a:ext cx="5273198" cy="4240530"/>
          </a:xfrm>
          <a:prstGeom prst="rect">
            <a:avLst/>
          </a:prstGeom>
          <a:ln>
            <a:solidFill>
              <a:schemeClr val="tx1"/>
            </a:solidFill>
          </a:ln>
        </p:spPr>
      </p:pic>
      <p:sp>
        <p:nvSpPr>
          <p:cNvPr id="6" name="Rectangle 5">
            <a:extLst>
              <a:ext uri="{FF2B5EF4-FFF2-40B4-BE49-F238E27FC236}">
                <a16:creationId xmlns:a16="http://schemas.microsoft.com/office/drawing/2014/main" id="{5282E04F-C625-4E2F-BAE1-C12CD44B879F}"/>
              </a:ext>
            </a:extLst>
          </p:cNvPr>
          <p:cNvSpPr/>
          <p:nvPr/>
        </p:nvSpPr>
        <p:spPr bwMode="auto">
          <a:xfrm>
            <a:off x="6156176" y="636772"/>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Active users</a:t>
            </a:r>
          </a:p>
        </p:txBody>
      </p:sp>
      <p:sp>
        <p:nvSpPr>
          <p:cNvPr id="9" name="Rectangle 8">
            <a:extLst>
              <a:ext uri="{FF2B5EF4-FFF2-40B4-BE49-F238E27FC236}">
                <a16:creationId xmlns:a16="http://schemas.microsoft.com/office/drawing/2014/main" id="{276D4B74-DAC7-4559-824F-0ECD35EE0B76}"/>
              </a:ext>
            </a:extLst>
          </p:cNvPr>
          <p:cNvSpPr/>
          <p:nvPr/>
        </p:nvSpPr>
        <p:spPr bwMode="auto">
          <a:xfrm>
            <a:off x="6156176" y="128863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Mode of access </a:t>
            </a:r>
          </a:p>
        </p:txBody>
      </p:sp>
      <p:sp>
        <p:nvSpPr>
          <p:cNvPr id="10" name="Rectangle 9">
            <a:extLst>
              <a:ext uri="{FF2B5EF4-FFF2-40B4-BE49-F238E27FC236}">
                <a16:creationId xmlns:a16="http://schemas.microsoft.com/office/drawing/2014/main" id="{EDF75D6F-DE32-448E-B477-769B7CBDEB3A}"/>
              </a:ext>
            </a:extLst>
          </p:cNvPr>
          <p:cNvSpPr/>
          <p:nvPr/>
        </p:nvSpPr>
        <p:spPr bwMode="auto">
          <a:xfrm>
            <a:off x="6156176" y="194049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Content usage </a:t>
            </a:r>
          </a:p>
        </p:txBody>
      </p:sp>
      <p:sp>
        <p:nvSpPr>
          <p:cNvPr id="11" name="Rectangle 10">
            <a:extLst>
              <a:ext uri="{FF2B5EF4-FFF2-40B4-BE49-F238E27FC236}">
                <a16:creationId xmlns:a16="http://schemas.microsoft.com/office/drawing/2014/main" id="{98A9023F-365C-4312-8E93-EA2C1C49A64A}"/>
              </a:ext>
            </a:extLst>
          </p:cNvPr>
          <p:cNvSpPr/>
          <p:nvPr/>
        </p:nvSpPr>
        <p:spPr bwMode="auto">
          <a:xfrm>
            <a:off x="6156176" y="2592358"/>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System jobs </a:t>
            </a:r>
          </a:p>
        </p:txBody>
      </p:sp>
      <p:sp>
        <p:nvSpPr>
          <p:cNvPr id="12" name="Rectangle 11">
            <a:extLst>
              <a:ext uri="{FF2B5EF4-FFF2-40B4-BE49-F238E27FC236}">
                <a16:creationId xmlns:a16="http://schemas.microsoft.com/office/drawing/2014/main" id="{8A550CFE-3975-42E1-AE03-D571B0D0B10C}"/>
              </a:ext>
            </a:extLst>
          </p:cNvPr>
          <p:cNvSpPr/>
          <p:nvPr/>
        </p:nvSpPr>
        <p:spPr bwMode="auto">
          <a:xfrm>
            <a:off x="6156176" y="3244220"/>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Plug-ins </a:t>
            </a:r>
          </a:p>
        </p:txBody>
      </p:sp>
      <p:sp>
        <p:nvSpPr>
          <p:cNvPr id="13" name="Rectangle 12">
            <a:extLst>
              <a:ext uri="{FF2B5EF4-FFF2-40B4-BE49-F238E27FC236}">
                <a16:creationId xmlns:a16="http://schemas.microsoft.com/office/drawing/2014/main" id="{7A81DBCC-B063-4092-A42C-505F1A2D539E}"/>
              </a:ext>
            </a:extLst>
          </p:cNvPr>
          <p:cNvSpPr/>
          <p:nvPr/>
        </p:nvSpPr>
        <p:spPr bwMode="auto">
          <a:xfrm>
            <a:off x="6156176" y="3860636"/>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API calls </a:t>
            </a:r>
          </a:p>
        </p:txBody>
      </p:sp>
      <p:sp>
        <p:nvSpPr>
          <p:cNvPr id="14" name="Rectangle 13">
            <a:extLst>
              <a:ext uri="{FF2B5EF4-FFF2-40B4-BE49-F238E27FC236}">
                <a16:creationId xmlns:a16="http://schemas.microsoft.com/office/drawing/2014/main" id="{72E377C3-E628-4848-A601-AD08C174D7DB}"/>
              </a:ext>
            </a:extLst>
          </p:cNvPr>
          <p:cNvSpPr/>
          <p:nvPr/>
        </p:nvSpPr>
        <p:spPr bwMode="auto">
          <a:xfrm>
            <a:off x="6156176" y="4528994"/>
            <a:ext cx="2520280" cy="43583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Mailbox usage </a:t>
            </a:r>
          </a:p>
        </p:txBody>
      </p:sp>
    </p:spTree>
    <p:extLst>
      <p:ext uri="{BB962C8B-B14F-4D97-AF65-F5344CB8AC3E}">
        <p14:creationId xmlns:p14="http://schemas.microsoft.com/office/powerpoint/2010/main" val="185173432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395C15-F2EF-4CC4-B756-CA0E67F9B1C0}"/>
              </a:ext>
            </a:extLst>
          </p:cNvPr>
          <p:cNvSpPr>
            <a:spLocks noGrp="1"/>
          </p:cNvSpPr>
          <p:nvPr>
            <p:ph type="title"/>
          </p:nvPr>
        </p:nvSpPr>
        <p:spPr/>
        <p:txBody>
          <a:bodyPr/>
          <a:lstStyle/>
          <a:p>
            <a:r>
              <a:rPr lang="en-US" dirty="0"/>
              <a:t>Power Automate Analytics </a:t>
            </a:r>
          </a:p>
        </p:txBody>
      </p:sp>
      <p:sp>
        <p:nvSpPr>
          <p:cNvPr id="6" name="Rectangle 5">
            <a:extLst>
              <a:ext uri="{FF2B5EF4-FFF2-40B4-BE49-F238E27FC236}">
                <a16:creationId xmlns:a16="http://schemas.microsoft.com/office/drawing/2014/main" id="{D6A354A2-C018-42D3-A221-12DC313C3D73}"/>
              </a:ext>
            </a:extLst>
          </p:cNvPr>
          <p:cNvSpPr/>
          <p:nvPr/>
        </p:nvSpPr>
        <p:spPr bwMode="auto">
          <a:xfrm>
            <a:off x="6732240" y="127560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Usage </a:t>
            </a:r>
          </a:p>
        </p:txBody>
      </p:sp>
      <p:sp>
        <p:nvSpPr>
          <p:cNvPr id="7" name="Rectangle 6">
            <a:extLst>
              <a:ext uri="{FF2B5EF4-FFF2-40B4-BE49-F238E27FC236}">
                <a16:creationId xmlns:a16="http://schemas.microsoft.com/office/drawing/2014/main" id="{942356AA-564D-40E1-8311-41EFC8EE6A91}"/>
              </a:ext>
            </a:extLst>
          </p:cNvPr>
          <p:cNvSpPr/>
          <p:nvPr/>
        </p:nvSpPr>
        <p:spPr bwMode="auto">
          <a:xfrm>
            <a:off x="6732240" y="1995686"/>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Created</a:t>
            </a:r>
          </a:p>
        </p:txBody>
      </p:sp>
      <p:sp>
        <p:nvSpPr>
          <p:cNvPr id="8" name="Rectangle 7">
            <a:extLst>
              <a:ext uri="{FF2B5EF4-FFF2-40B4-BE49-F238E27FC236}">
                <a16:creationId xmlns:a16="http://schemas.microsoft.com/office/drawing/2014/main" id="{C2E4765E-F8A4-4D1D-863D-C72ABDFB1ED1}"/>
              </a:ext>
            </a:extLst>
          </p:cNvPr>
          <p:cNvSpPr/>
          <p:nvPr/>
        </p:nvSpPr>
        <p:spPr bwMode="auto">
          <a:xfrm>
            <a:off x="6732240" y="2714981"/>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Errors</a:t>
            </a:r>
          </a:p>
        </p:txBody>
      </p:sp>
      <p:sp>
        <p:nvSpPr>
          <p:cNvPr id="9" name="Rectangle 8">
            <a:extLst>
              <a:ext uri="{FF2B5EF4-FFF2-40B4-BE49-F238E27FC236}">
                <a16:creationId xmlns:a16="http://schemas.microsoft.com/office/drawing/2014/main" id="{38E05091-5A6D-496C-B60D-1C7DCD0EB51F}"/>
              </a:ext>
            </a:extLst>
          </p:cNvPr>
          <p:cNvSpPr/>
          <p:nvPr/>
        </p:nvSpPr>
        <p:spPr bwMode="auto">
          <a:xfrm>
            <a:off x="6741328" y="3507854"/>
            <a:ext cx="2088232"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1600">
                <a:solidFill>
                  <a:schemeClr val="bg1"/>
                </a:solidFill>
              </a:rPr>
              <a:t>Shared</a:t>
            </a:r>
          </a:p>
        </p:txBody>
      </p:sp>
      <p:pic>
        <p:nvPicPr>
          <p:cNvPr id="4" name="Picture 3" descr="A screenshot of a social media post&#10;&#10;Description automatically generated">
            <a:extLst>
              <a:ext uri="{FF2B5EF4-FFF2-40B4-BE49-F238E27FC236}">
                <a16:creationId xmlns:a16="http://schemas.microsoft.com/office/drawing/2014/main" id="{0AED29DA-6F3B-46A8-BEC6-199D372DBF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902970"/>
            <a:ext cx="6419897" cy="4314857"/>
          </a:xfrm>
          <a:prstGeom prst="rect">
            <a:avLst/>
          </a:prstGeom>
          <a:ln>
            <a:solidFill>
              <a:schemeClr val="tx1"/>
            </a:solidFill>
          </a:ln>
        </p:spPr>
      </p:pic>
    </p:spTree>
    <p:extLst>
      <p:ext uri="{BB962C8B-B14F-4D97-AF65-F5344CB8AC3E}">
        <p14:creationId xmlns:p14="http://schemas.microsoft.com/office/powerpoint/2010/main" val="1420114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7" y="987575"/>
            <a:ext cx="5927576" cy="1888209"/>
          </a:xfrm>
        </p:spPr>
        <p:txBody>
          <a:bodyPr/>
          <a:lstStyle/>
          <a:p>
            <a:pPr marL="0" indent="0">
              <a:buNone/>
            </a:pPr>
            <a:r>
              <a:rPr lang="en-US" sz="1350" b="1" dirty="0"/>
              <a:t>1. Power Apps and Power Automate logs available at </a:t>
            </a:r>
            <a:r>
              <a:rPr lang="en-US" sz="1350" b="1" dirty="0">
                <a:hlinkClick r:id="rId3"/>
              </a:rPr>
              <a:t>https://protection.office.com</a:t>
            </a:r>
            <a:r>
              <a:rPr lang="en-US" sz="1350" b="1" dirty="0"/>
              <a:t> </a:t>
            </a:r>
          </a:p>
          <a:p>
            <a:pPr marL="0" indent="0">
              <a:buNone/>
            </a:pPr>
            <a:endParaRPr lang="en-US" sz="1350" b="1" dirty="0"/>
          </a:p>
          <a:p>
            <a:pPr marL="0" indent="0">
              <a:buNone/>
            </a:pPr>
            <a:r>
              <a:rPr lang="en-US" sz="1350" b="1" dirty="0"/>
              <a:t>2. Admin analytics</a:t>
            </a:r>
          </a:p>
          <a:p>
            <a:r>
              <a:rPr lang="en-US" sz="1200" dirty="0"/>
              <a:t>Tenant and environment level analytics</a:t>
            </a:r>
          </a:p>
          <a:p>
            <a:r>
              <a:rPr lang="en-US" sz="1200" dirty="0"/>
              <a:t>Available from Power Platform admin center</a:t>
            </a:r>
          </a:p>
          <a:p>
            <a:r>
              <a:rPr lang="en-US" sz="1200" dirty="0"/>
              <a:t>Access is available for environment admins</a:t>
            </a:r>
          </a:p>
          <a:p>
            <a:r>
              <a:rPr lang="en-US" sz="1200" dirty="0"/>
              <a:t>Data is stored for 28 days</a:t>
            </a:r>
          </a:p>
          <a:p>
            <a:r>
              <a:rPr lang="en-US" sz="1200" dirty="0"/>
              <a:t>Data is refreshed daily</a:t>
            </a:r>
          </a:p>
          <a:p>
            <a:pPr marL="0" indent="0">
              <a:buNone/>
            </a:pPr>
            <a:endParaRPr lang="en-US" sz="135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4" name="Rectangle 3">
            <a:extLst>
              <a:ext uri="{FF2B5EF4-FFF2-40B4-BE49-F238E27FC236}">
                <a16:creationId xmlns:a16="http://schemas.microsoft.com/office/drawing/2014/main" id="{756A86AE-4727-4670-88A5-A836C80230FE}"/>
              </a:ext>
            </a:extLst>
          </p:cNvPr>
          <p:cNvSpPr/>
          <p:nvPr/>
        </p:nvSpPr>
        <p:spPr bwMode="auto">
          <a:xfrm>
            <a:off x="6304012" y="224656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Capacity Management</a:t>
            </a:r>
          </a:p>
        </p:txBody>
      </p:sp>
      <p:sp>
        <p:nvSpPr>
          <p:cNvPr id="5" name="Rectangle 4">
            <a:extLst>
              <a:ext uri="{FF2B5EF4-FFF2-40B4-BE49-F238E27FC236}">
                <a16:creationId xmlns:a16="http://schemas.microsoft.com/office/drawing/2014/main" id="{7C88B70D-6814-408E-B442-53F48E452AD5}"/>
              </a:ext>
            </a:extLst>
          </p:cNvPr>
          <p:cNvSpPr/>
          <p:nvPr/>
        </p:nvSpPr>
        <p:spPr bwMode="auto">
          <a:xfrm>
            <a:off x="6310436" y="298325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Common Data Service</a:t>
            </a:r>
          </a:p>
        </p:txBody>
      </p:sp>
      <p:sp>
        <p:nvSpPr>
          <p:cNvPr id="6" name="Rectangle 5">
            <a:extLst>
              <a:ext uri="{FF2B5EF4-FFF2-40B4-BE49-F238E27FC236}">
                <a16:creationId xmlns:a16="http://schemas.microsoft.com/office/drawing/2014/main" id="{C0D03107-8044-4041-9B92-066AC8A22134}"/>
              </a:ext>
            </a:extLst>
          </p:cNvPr>
          <p:cNvSpPr/>
          <p:nvPr/>
        </p:nvSpPr>
        <p:spPr bwMode="auto">
          <a:xfrm>
            <a:off x="6304012" y="3721245"/>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dirty="0">
                <a:solidFill>
                  <a:srgbClr val="FFFFFF"/>
                </a:solidFill>
                <a:latin typeface="Segoe UI Light"/>
              </a:rPr>
              <a:t>Power Automate</a:t>
            </a:r>
          </a:p>
        </p:txBody>
      </p:sp>
      <p:sp>
        <p:nvSpPr>
          <p:cNvPr id="7" name="Rectangle 6">
            <a:extLst>
              <a:ext uri="{FF2B5EF4-FFF2-40B4-BE49-F238E27FC236}">
                <a16:creationId xmlns:a16="http://schemas.microsoft.com/office/drawing/2014/main" id="{74A5AF3B-C166-4068-953D-62F9A8A06CAC}"/>
              </a:ext>
            </a:extLst>
          </p:cNvPr>
          <p:cNvSpPr/>
          <p:nvPr/>
        </p:nvSpPr>
        <p:spPr bwMode="auto">
          <a:xfrm>
            <a:off x="6310436" y="4450599"/>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dirty="0">
                <a:solidFill>
                  <a:srgbClr val="FFFFFF"/>
                </a:solidFill>
                <a:latin typeface="Segoe UI Light"/>
              </a:rPr>
              <a:t>Power Apps</a:t>
            </a:r>
          </a:p>
        </p:txBody>
      </p:sp>
      <p:pic>
        <p:nvPicPr>
          <p:cNvPr id="9" name="Picture 8">
            <a:extLst>
              <a:ext uri="{FF2B5EF4-FFF2-40B4-BE49-F238E27FC236}">
                <a16:creationId xmlns:a16="http://schemas.microsoft.com/office/drawing/2014/main" id="{4EF467F2-12F9-4909-8281-EA53799D1B70}"/>
              </a:ext>
            </a:extLst>
          </p:cNvPr>
          <p:cNvPicPr>
            <a:picLocks noChangeAspect="1"/>
          </p:cNvPicPr>
          <p:nvPr/>
        </p:nvPicPr>
        <p:blipFill>
          <a:blip r:embed="rId4"/>
          <a:stretch>
            <a:fillRect/>
          </a:stretch>
        </p:blipFill>
        <p:spPr>
          <a:xfrm>
            <a:off x="6292552" y="744234"/>
            <a:ext cx="2588468" cy="1463823"/>
          </a:xfrm>
          <a:prstGeom prst="rect">
            <a:avLst/>
          </a:prstGeom>
        </p:spPr>
      </p:pic>
      <p:sp>
        <p:nvSpPr>
          <p:cNvPr id="8" name="Arrow: Right 7">
            <a:extLst>
              <a:ext uri="{FF2B5EF4-FFF2-40B4-BE49-F238E27FC236}">
                <a16:creationId xmlns:a16="http://schemas.microsoft.com/office/drawing/2014/main" id="{0792FEE8-35E4-422E-A55D-924C7DB33325}"/>
              </a:ext>
            </a:extLst>
          </p:cNvPr>
          <p:cNvSpPr/>
          <p:nvPr/>
        </p:nvSpPr>
        <p:spPr bwMode="auto">
          <a:xfrm>
            <a:off x="3920480" y="1787756"/>
            <a:ext cx="1512168" cy="648072"/>
          </a:xfrm>
          <a:prstGeom prst="rightArrow">
            <a:avLst/>
          </a:prstGeom>
          <a:solidFill>
            <a:schemeClr val="bg1"/>
          </a:solidFill>
          <a:ln>
            <a:solidFill>
              <a:srgbClr val="7030A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378">
              <a:defRPr/>
            </a:pPr>
            <a:r>
              <a:rPr lang="en-US" sz="1050" u="sng">
                <a:gradFill>
                  <a:gsLst>
                    <a:gs pos="2917">
                      <a:srgbClr val="292929"/>
                    </a:gs>
                    <a:gs pos="30000">
                      <a:srgbClr val="292929"/>
                    </a:gs>
                  </a:gsLst>
                  <a:lin ang="5400000" scaled="0"/>
                </a:gradFill>
                <a:latin typeface="Segoe UI Light"/>
                <a:hlinkClick r:id="rId5"/>
              </a:rPr>
              <a:t>https://aka.ms/ppac</a:t>
            </a:r>
            <a:endParaRPr lang="en-US" sz="1050" u="sng">
              <a:gradFill>
                <a:gsLst>
                  <a:gs pos="2917">
                    <a:srgbClr val="292929"/>
                  </a:gs>
                  <a:gs pos="30000">
                    <a:srgbClr val="292929"/>
                  </a:gs>
                </a:gsLst>
                <a:lin ang="5400000" scaled="0"/>
              </a:gradFill>
              <a:latin typeface="Segoe UI Light"/>
            </a:endParaRPr>
          </a:p>
        </p:txBody>
      </p:sp>
      <p:sp>
        <p:nvSpPr>
          <p:cNvPr id="12" name="Star: 8 Points 11">
            <a:extLst>
              <a:ext uri="{FF2B5EF4-FFF2-40B4-BE49-F238E27FC236}">
                <a16:creationId xmlns:a16="http://schemas.microsoft.com/office/drawing/2014/main" id="{920147E9-C04F-4CDA-869C-B866D9F88CB8}"/>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a:rPr>
              <a:t>#2</a:t>
            </a:r>
            <a:endParaRPr lang="en-US" sz="15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811967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736F34-5806-4D1F-9B4D-09C3A77F9A27}"/>
              </a:ext>
            </a:extLst>
          </p:cNvPr>
          <p:cNvSpPr>
            <a:spLocks noGrp="1"/>
          </p:cNvSpPr>
          <p:nvPr>
            <p:ph idx="1"/>
          </p:nvPr>
        </p:nvSpPr>
        <p:spPr>
          <a:xfrm>
            <a:off x="243967" y="987574"/>
            <a:ext cx="5927576" cy="3157788"/>
          </a:xfrm>
        </p:spPr>
        <p:txBody>
          <a:bodyPr/>
          <a:lstStyle/>
          <a:p>
            <a:pPr marL="0" indent="0">
              <a:buNone/>
            </a:pPr>
            <a:r>
              <a:rPr lang="en-US" sz="1350" b="1" dirty="0"/>
              <a:t>1. Power Apps and Power Automate logs available at </a:t>
            </a:r>
            <a:r>
              <a:rPr lang="en-US" sz="1350" b="1" dirty="0">
                <a:hlinkClick r:id="rId3"/>
              </a:rPr>
              <a:t>https://protection.office.com</a:t>
            </a:r>
            <a:r>
              <a:rPr lang="en-US" sz="1350" b="1" dirty="0"/>
              <a:t> </a:t>
            </a:r>
          </a:p>
          <a:p>
            <a:pPr marL="0" indent="0">
              <a:buNone/>
            </a:pPr>
            <a:endParaRPr lang="en-US" sz="1350" b="1" dirty="0"/>
          </a:p>
          <a:p>
            <a:pPr marL="0" indent="0">
              <a:buNone/>
            </a:pPr>
            <a:r>
              <a:rPr lang="en-US" sz="1350" b="1" dirty="0"/>
              <a:t>2. Admin analytics</a:t>
            </a:r>
          </a:p>
          <a:p>
            <a:r>
              <a:rPr lang="en-US" sz="1200" dirty="0"/>
              <a:t>Tenant and environment level analytics</a:t>
            </a:r>
          </a:p>
          <a:p>
            <a:r>
              <a:rPr lang="en-US" sz="1200" dirty="0"/>
              <a:t>Available from Power Platform admin center</a:t>
            </a:r>
          </a:p>
          <a:p>
            <a:r>
              <a:rPr lang="en-US" sz="1200" dirty="0"/>
              <a:t>Access is available for environment admins</a:t>
            </a:r>
          </a:p>
          <a:p>
            <a:r>
              <a:rPr lang="en-US" sz="1200" dirty="0"/>
              <a:t>Data is stored for 28 days</a:t>
            </a:r>
          </a:p>
          <a:p>
            <a:r>
              <a:rPr lang="en-US" sz="1200" dirty="0"/>
              <a:t>Data is refreshed daily</a:t>
            </a:r>
          </a:p>
          <a:p>
            <a:pPr marL="0" indent="0">
              <a:buNone/>
            </a:pPr>
            <a:endParaRPr lang="en-US" sz="1350" b="1" dirty="0"/>
          </a:p>
          <a:p>
            <a:pPr marL="0" indent="0">
              <a:buNone/>
            </a:pPr>
            <a:r>
              <a:rPr lang="en-US" sz="1350" b="1" dirty="0"/>
              <a:t>3. Maker analytics </a:t>
            </a:r>
            <a:r>
              <a:rPr lang="en-US" sz="1200" dirty="0"/>
              <a:t>(Canvas app and flow level analytics)</a:t>
            </a:r>
          </a:p>
          <a:p>
            <a:r>
              <a:rPr lang="en-US" sz="1200" dirty="0"/>
              <a:t>Available from make.powerapps.com and flow.microsoft.com</a:t>
            </a:r>
          </a:p>
          <a:p>
            <a:r>
              <a:rPr lang="en-US" sz="1200" dirty="0"/>
              <a:t>Access is available to app &amp; flow owners (admins can grant themselves access)</a:t>
            </a:r>
          </a:p>
          <a:p>
            <a:r>
              <a:rPr lang="en-US" sz="1200" dirty="0"/>
              <a:t>Data is stored for 30 days</a:t>
            </a:r>
          </a:p>
          <a:p>
            <a:r>
              <a:rPr lang="en-US" sz="1200" dirty="0"/>
              <a:t>Data is refreshed daily</a:t>
            </a:r>
          </a:p>
          <a:p>
            <a:endParaRPr lang="en-US" sz="1350" dirty="0"/>
          </a:p>
        </p:txBody>
      </p:sp>
      <p:sp>
        <p:nvSpPr>
          <p:cNvPr id="3" name="Title 2">
            <a:extLst>
              <a:ext uri="{FF2B5EF4-FFF2-40B4-BE49-F238E27FC236}">
                <a16:creationId xmlns:a16="http://schemas.microsoft.com/office/drawing/2014/main" id="{D4A36541-3480-4E6D-A850-9DE19A124428}"/>
              </a:ext>
            </a:extLst>
          </p:cNvPr>
          <p:cNvSpPr>
            <a:spLocks noGrp="1"/>
          </p:cNvSpPr>
          <p:nvPr>
            <p:ph type="title"/>
          </p:nvPr>
        </p:nvSpPr>
        <p:spPr/>
        <p:txBody>
          <a:bodyPr/>
          <a:lstStyle/>
          <a:p>
            <a:r>
              <a:rPr lang="en-US"/>
              <a:t>Logs &amp; analytics – see what’s happening</a:t>
            </a:r>
          </a:p>
        </p:txBody>
      </p:sp>
      <p:sp>
        <p:nvSpPr>
          <p:cNvPr id="12" name="Rectangle 11">
            <a:extLst>
              <a:ext uri="{FF2B5EF4-FFF2-40B4-BE49-F238E27FC236}">
                <a16:creationId xmlns:a16="http://schemas.microsoft.com/office/drawing/2014/main" id="{BA8F80E1-226A-41EC-A04A-66C42462D5BE}"/>
              </a:ext>
            </a:extLst>
          </p:cNvPr>
          <p:cNvSpPr/>
          <p:nvPr/>
        </p:nvSpPr>
        <p:spPr bwMode="auto">
          <a:xfrm>
            <a:off x="6304012" y="224656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Capacity Management</a:t>
            </a:r>
          </a:p>
        </p:txBody>
      </p:sp>
      <p:sp>
        <p:nvSpPr>
          <p:cNvPr id="13" name="Rectangle 12">
            <a:extLst>
              <a:ext uri="{FF2B5EF4-FFF2-40B4-BE49-F238E27FC236}">
                <a16:creationId xmlns:a16="http://schemas.microsoft.com/office/drawing/2014/main" id="{C35E69BC-05AE-4C57-BBAA-FE7411002204}"/>
              </a:ext>
            </a:extLst>
          </p:cNvPr>
          <p:cNvSpPr/>
          <p:nvPr/>
        </p:nvSpPr>
        <p:spPr bwMode="auto">
          <a:xfrm>
            <a:off x="6310436" y="2983251"/>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a:solidFill>
                  <a:srgbClr val="FFFFFF"/>
                </a:solidFill>
                <a:latin typeface="Segoe UI Light"/>
              </a:rPr>
              <a:t>Common Data Service</a:t>
            </a:r>
          </a:p>
        </p:txBody>
      </p:sp>
      <p:sp>
        <p:nvSpPr>
          <p:cNvPr id="14" name="Rectangle 13">
            <a:extLst>
              <a:ext uri="{FF2B5EF4-FFF2-40B4-BE49-F238E27FC236}">
                <a16:creationId xmlns:a16="http://schemas.microsoft.com/office/drawing/2014/main" id="{C2298151-B065-4D7D-901E-C8AE84B704F2}"/>
              </a:ext>
            </a:extLst>
          </p:cNvPr>
          <p:cNvSpPr/>
          <p:nvPr/>
        </p:nvSpPr>
        <p:spPr bwMode="auto">
          <a:xfrm>
            <a:off x="6304012" y="3721245"/>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dirty="0">
                <a:solidFill>
                  <a:srgbClr val="FFFFFF"/>
                </a:solidFill>
                <a:latin typeface="Segoe UI Light"/>
              </a:rPr>
              <a:t>Power Automate</a:t>
            </a:r>
          </a:p>
        </p:txBody>
      </p:sp>
      <p:sp>
        <p:nvSpPr>
          <p:cNvPr id="15" name="Rectangle 14">
            <a:extLst>
              <a:ext uri="{FF2B5EF4-FFF2-40B4-BE49-F238E27FC236}">
                <a16:creationId xmlns:a16="http://schemas.microsoft.com/office/drawing/2014/main" id="{6355D653-440E-4FF7-9264-E7A64AC0157C}"/>
              </a:ext>
            </a:extLst>
          </p:cNvPr>
          <p:cNvSpPr/>
          <p:nvPr/>
        </p:nvSpPr>
        <p:spPr bwMode="auto">
          <a:xfrm>
            <a:off x="6310436" y="4450599"/>
            <a:ext cx="261520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defRPr/>
            </a:pPr>
            <a:r>
              <a:rPr lang="en-US" sz="2000" dirty="0">
                <a:solidFill>
                  <a:srgbClr val="FFFFFF"/>
                </a:solidFill>
                <a:latin typeface="Segoe UI Light"/>
              </a:rPr>
              <a:t>Power Apps</a:t>
            </a:r>
          </a:p>
        </p:txBody>
      </p:sp>
      <p:pic>
        <p:nvPicPr>
          <p:cNvPr id="16" name="Picture 15">
            <a:extLst>
              <a:ext uri="{FF2B5EF4-FFF2-40B4-BE49-F238E27FC236}">
                <a16:creationId xmlns:a16="http://schemas.microsoft.com/office/drawing/2014/main" id="{F4EB4812-AD9A-43BB-9ED7-657EC8584296}"/>
              </a:ext>
            </a:extLst>
          </p:cNvPr>
          <p:cNvPicPr>
            <a:picLocks noChangeAspect="1"/>
          </p:cNvPicPr>
          <p:nvPr/>
        </p:nvPicPr>
        <p:blipFill>
          <a:blip r:embed="rId4"/>
          <a:stretch>
            <a:fillRect/>
          </a:stretch>
        </p:blipFill>
        <p:spPr>
          <a:xfrm>
            <a:off x="6292552" y="744234"/>
            <a:ext cx="2588468" cy="1463823"/>
          </a:xfrm>
          <a:prstGeom prst="rect">
            <a:avLst/>
          </a:prstGeom>
        </p:spPr>
      </p:pic>
      <p:sp>
        <p:nvSpPr>
          <p:cNvPr id="17" name="Star: 8 Points 16">
            <a:extLst>
              <a:ext uri="{FF2B5EF4-FFF2-40B4-BE49-F238E27FC236}">
                <a16:creationId xmlns:a16="http://schemas.microsoft.com/office/drawing/2014/main" id="{E5D6291A-2E95-41C3-BCEE-B1ED9FC49CB4}"/>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#3</a:t>
            </a:r>
          </a:p>
        </p:txBody>
      </p:sp>
      <p:sp>
        <p:nvSpPr>
          <p:cNvPr id="18" name="Arrow: Right 17">
            <a:extLst>
              <a:ext uri="{FF2B5EF4-FFF2-40B4-BE49-F238E27FC236}">
                <a16:creationId xmlns:a16="http://schemas.microsoft.com/office/drawing/2014/main" id="{8C981C33-3367-486E-A6D7-41BD260085C1}"/>
              </a:ext>
            </a:extLst>
          </p:cNvPr>
          <p:cNvSpPr/>
          <p:nvPr/>
        </p:nvSpPr>
        <p:spPr bwMode="auto">
          <a:xfrm>
            <a:off x="3920480" y="1787756"/>
            <a:ext cx="1512168" cy="648072"/>
          </a:xfrm>
          <a:prstGeom prst="rightArrow">
            <a:avLst/>
          </a:prstGeom>
          <a:solidFill>
            <a:schemeClr val="bg1"/>
          </a:solidFill>
          <a:ln>
            <a:solidFill>
              <a:srgbClr val="7030A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378">
              <a:defRPr/>
            </a:pPr>
            <a:r>
              <a:rPr lang="en-US" sz="1050" u="sng">
                <a:gradFill>
                  <a:gsLst>
                    <a:gs pos="2917">
                      <a:srgbClr val="292929"/>
                    </a:gs>
                    <a:gs pos="30000">
                      <a:srgbClr val="292929"/>
                    </a:gs>
                  </a:gsLst>
                  <a:lin ang="5400000" scaled="0"/>
                </a:gradFill>
                <a:latin typeface="Segoe UI Light"/>
                <a:hlinkClick r:id="rId5"/>
              </a:rPr>
              <a:t>https://aka.ms/ppac</a:t>
            </a:r>
            <a:endParaRPr lang="en-US" sz="1050" u="sng">
              <a:gradFill>
                <a:gsLst>
                  <a:gs pos="2917">
                    <a:srgbClr val="292929"/>
                  </a:gs>
                  <a:gs pos="30000">
                    <a:srgbClr val="292929"/>
                  </a:gs>
                </a:gsLst>
                <a:lin ang="5400000" scaled="0"/>
              </a:gradFill>
              <a:latin typeface="Segoe UI Light"/>
            </a:endParaRPr>
          </a:p>
        </p:txBody>
      </p:sp>
    </p:spTree>
    <p:extLst>
      <p:ext uri="{BB962C8B-B14F-4D97-AF65-F5344CB8AC3E}">
        <p14:creationId xmlns:p14="http://schemas.microsoft.com/office/powerpoint/2010/main" val="29191055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FA92-DE12-4996-B373-AFB64D756450}"/>
              </a:ext>
            </a:extLst>
          </p:cNvPr>
          <p:cNvSpPr>
            <a:spLocks noGrp="1"/>
          </p:cNvSpPr>
          <p:nvPr>
            <p:ph type="title"/>
          </p:nvPr>
        </p:nvSpPr>
        <p:spPr/>
        <p:txBody>
          <a:bodyPr/>
          <a:lstStyle/>
          <a:p>
            <a:r>
              <a:rPr lang="en-US"/>
              <a:t>Center of Excellence Toolkit</a:t>
            </a:r>
          </a:p>
        </p:txBody>
      </p:sp>
      <p:sp>
        <p:nvSpPr>
          <p:cNvPr id="3" name="Text Placeholder 2">
            <a:extLst>
              <a:ext uri="{FF2B5EF4-FFF2-40B4-BE49-F238E27FC236}">
                <a16:creationId xmlns:a16="http://schemas.microsoft.com/office/drawing/2014/main" id="{C66774C2-F834-42E5-9120-25D7ACA66DA8}"/>
              </a:ext>
            </a:extLst>
          </p:cNvPr>
          <p:cNvSpPr>
            <a:spLocks noGrp="1"/>
          </p:cNvSpPr>
          <p:nvPr>
            <p:ph type="body" sz="quarter" idx="10"/>
          </p:nvPr>
        </p:nvSpPr>
        <p:spPr>
          <a:xfrm>
            <a:off x="440055" y="876599"/>
            <a:ext cx="8263890" cy="763286"/>
          </a:xfrm>
        </p:spPr>
        <p:txBody>
          <a:bodyPr/>
          <a:lstStyle/>
          <a:p>
            <a:pPr marL="0" indent="0">
              <a:buNone/>
            </a:pPr>
            <a:r>
              <a:rPr lang="en-US" sz="1600" dirty="0"/>
              <a:t>Download here now </a:t>
            </a:r>
            <a:r>
              <a:rPr lang="en-US" sz="1600" dirty="0">
                <a:hlinkClick r:id="rId2"/>
              </a:rPr>
              <a:t>https://aka.ms/COEStarterKit</a:t>
            </a:r>
            <a:r>
              <a:rPr lang="en-US" sz="1600" dirty="0"/>
              <a:t> </a:t>
            </a:r>
          </a:p>
          <a:p>
            <a:endParaRPr lang="en-US" dirty="0"/>
          </a:p>
        </p:txBody>
      </p:sp>
      <p:graphicFrame>
        <p:nvGraphicFramePr>
          <p:cNvPr id="10" name="Table 9">
            <a:extLst>
              <a:ext uri="{FF2B5EF4-FFF2-40B4-BE49-F238E27FC236}">
                <a16:creationId xmlns:a16="http://schemas.microsoft.com/office/drawing/2014/main" id="{42061396-E6D0-462E-92A9-EB2F3BD9BB28}"/>
              </a:ext>
            </a:extLst>
          </p:cNvPr>
          <p:cNvGraphicFramePr>
            <a:graphicFrameLocks noGrp="1"/>
          </p:cNvGraphicFramePr>
          <p:nvPr>
            <p:extLst>
              <p:ext uri="{D42A27DB-BD31-4B8C-83A1-F6EECF244321}">
                <p14:modId xmlns:p14="http://schemas.microsoft.com/office/powerpoint/2010/main" val="2086177556"/>
              </p:ext>
            </p:extLst>
          </p:nvPr>
        </p:nvGraphicFramePr>
        <p:xfrm>
          <a:off x="440055" y="1105477"/>
          <a:ext cx="8263890" cy="3912870"/>
        </p:xfrm>
        <a:graphic>
          <a:graphicData uri="http://schemas.openxmlformats.org/drawingml/2006/table">
            <a:tbl>
              <a:tblPr firstRow="1" bandRow="1">
                <a:tableStyleId>{68D230F3-CF80-4859-8CE7-A43EE81993B5}</a:tableStyleId>
              </a:tblPr>
              <a:tblGrid>
                <a:gridCol w="857717">
                  <a:extLst>
                    <a:ext uri="{9D8B030D-6E8A-4147-A177-3AD203B41FA5}">
                      <a16:colId xmlns:a16="http://schemas.microsoft.com/office/drawing/2014/main" val="1430712752"/>
                    </a:ext>
                  </a:extLst>
                </a:gridCol>
                <a:gridCol w="3429000">
                  <a:extLst>
                    <a:ext uri="{9D8B030D-6E8A-4147-A177-3AD203B41FA5}">
                      <a16:colId xmlns:a16="http://schemas.microsoft.com/office/drawing/2014/main" val="680227151"/>
                    </a:ext>
                  </a:extLst>
                </a:gridCol>
                <a:gridCol w="3977173">
                  <a:extLst>
                    <a:ext uri="{9D8B030D-6E8A-4147-A177-3AD203B41FA5}">
                      <a16:colId xmlns:a16="http://schemas.microsoft.com/office/drawing/2014/main" val="2499027333"/>
                    </a:ext>
                  </a:extLst>
                </a:gridCol>
              </a:tblGrid>
              <a:tr h="285750">
                <a:tc>
                  <a:txBody>
                    <a:bodyPr/>
                    <a:lstStyle/>
                    <a:p>
                      <a:pPr rtl="0" fontAlgn="base"/>
                      <a:r>
                        <a:rPr lang="en-US" sz="1000" kern="1200">
                          <a:effectLst/>
                        </a:rPr>
                        <a:t>Step</a:t>
                      </a:r>
                      <a:endParaRPr lang="en-US" sz="1000" b="1" i="1" kern="1200">
                        <a:solidFill>
                          <a:schemeClr val="tx1"/>
                        </a:solidFill>
                        <a:effectLst/>
                        <a:latin typeface="+mn-lt"/>
                        <a:ea typeface="+mn-ea"/>
                        <a:cs typeface="+mn-cs"/>
                      </a:endParaRPr>
                    </a:p>
                  </a:txBody>
                  <a:tcPr marL="68580" marR="68580" marT="34290" marB="34290"/>
                </a:tc>
                <a:tc>
                  <a:txBody>
                    <a:bodyPr/>
                    <a:lstStyle/>
                    <a:p>
                      <a:r>
                        <a:rPr lang="en-US" sz="1000"/>
                        <a:t>Scenario</a:t>
                      </a:r>
                      <a:endParaRPr lang="en-US" sz="1000" b="1" i="1"/>
                    </a:p>
                  </a:txBody>
                  <a:tcPr marL="68580" marR="68580" marT="34290" marB="34290"/>
                </a:tc>
                <a:tc>
                  <a:txBody>
                    <a:bodyPr/>
                    <a:lstStyle/>
                    <a:p>
                      <a:pPr rtl="0" fontAlgn="base"/>
                      <a:r>
                        <a:rPr lang="en-US" sz="1000" kern="1200">
                          <a:effectLst/>
                        </a:rPr>
                        <a:t>Toolkit Component</a:t>
                      </a:r>
                      <a:endParaRPr lang="en-US" sz="1000" b="1" i="1" kern="120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465198529"/>
                  </a:ext>
                </a:extLst>
              </a:tr>
              <a:tr h="274320">
                <a:tc>
                  <a:txBody>
                    <a:bodyPr/>
                    <a:lstStyle/>
                    <a:p>
                      <a:pPr rtl="0" fontAlgn="base">
                        <a:spcBef>
                          <a:spcPts val="0"/>
                        </a:spcBef>
                        <a:spcAft>
                          <a:spcPts val="0"/>
                        </a:spcAft>
                      </a:pPr>
                      <a:r>
                        <a:rPr lang="en-US" sz="1000" u="none" strike="noStrike" kern="1200" baseline="0">
                          <a:effectLst/>
                        </a:rPr>
                        <a:t>Secure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a:spcBef>
                          <a:spcPts val="0"/>
                        </a:spcBef>
                        <a:spcAft>
                          <a:spcPts val="0"/>
                        </a:spcAft>
                      </a:pPr>
                      <a:r>
                        <a:rPr lang="en-US" sz="1000" u="none" strike="noStrike" kern="1200" baseline="0">
                          <a:effectLst/>
                        </a:rPr>
                        <a:t>DLP Editor</a:t>
                      </a:r>
                      <a:endParaRPr lang="en-US" sz="1000" baseline="0"/>
                    </a:p>
                  </a:txBody>
                  <a:tcPr marL="68580" marR="68580" marT="34290" marB="34290"/>
                </a:tc>
                <a:tc>
                  <a:txBody>
                    <a:bodyPr/>
                    <a:lstStyle/>
                    <a:p>
                      <a:pPr marL="342900" indent="-342900" rtl="0" fontAlgn="base">
                        <a:spcBef>
                          <a:spcPts val="0"/>
                        </a:spcBef>
                        <a:spcAft>
                          <a:spcPts val="0"/>
                        </a:spcAft>
                        <a:buFont typeface="+mj-lt"/>
                        <a:buAutoNum type="arabicPeriod"/>
                      </a:pPr>
                      <a:r>
                        <a:rPr lang="en-US" sz="1000" u="none" strike="noStrike" kern="1200" baseline="0" dirty="0">
                          <a:effectLst/>
                        </a:rPr>
                        <a:t>DLP Editor</a:t>
                      </a:r>
                      <a:r>
                        <a:rPr lang="en-US" sz="1000" kern="1200" baseline="0" dirty="0">
                          <a:effectLst/>
                        </a:rPr>
                        <a:t>​ (Canvas App)</a:t>
                      </a:r>
                    </a:p>
                    <a:p>
                      <a:pPr marL="342900" indent="-342900" rtl="0" fontAlgn="base">
                        <a:spcBef>
                          <a:spcPts val="0"/>
                        </a:spcBef>
                        <a:spcAft>
                          <a:spcPts val="0"/>
                        </a:spcAft>
                        <a:buFont typeface="+mj-lt"/>
                        <a:buAutoNum type="arabicPeriod"/>
                      </a:pPr>
                      <a:r>
                        <a:rPr lang="en-US" sz="1000" kern="1200" baseline="0" dirty="0">
                          <a:effectLst/>
                        </a:rPr>
                        <a:t>DLP Customizer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734248743"/>
                  </a:ext>
                </a:extLst>
              </a:tr>
              <a:tr h="963787">
                <a:tc>
                  <a:txBody>
                    <a:bodyPr/>
                    <a:lstStyle/>
                    <a:p>
                      <a:pPr rtl="0" fontAlgn="base">
                        <a:spcBef>
                          <a:spcPts val="0"/>
                        </a:spcBef>
                        <a:spcAft>
                          <a:spcPts val="0"/>
                        </a:spcAft>
                      </a:pPr>
                      <a:r>
                        <a:rPr lang="en-US" sz="1000" u="none" strike="noStrike" kern="1200" baseline="0">
                          <a:effectLst/>
                        </a:rPr>
                        <a:t>Monitor</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Power Automate templates to collect data into CDS</a:t>
                      </a:r>
                      <a:r>
                        <a:rPr lang="en-US" sz="1000" kern="1200" baseline="0" dirty="0">
                          <a:effectLst/>
                        </a:rPr>
                        <a:t>​</a:t>
                      </a:r>
                    </a:p>
                    <a:p>
                      <a:pPr rtl="0" fontAlgn="base">
                        <a:spcBef>
                          <a:spcPts val="0"/>
                        </a:spcBef>
                        <a:spcAft>
                          <a:spcPts val="0"/>
                        </a:spcAft>
                      </a:pPr>
                      <a:r>
                        <a:rPr lang="en-US" sz="1000" u="none" strike="noStrike" kern="1200" baseline="0" dirty="0">
                          <a:effectLst/>
                        </a:rPr>
                        <a:t>Power BI Dashboards</a:t>
                      </a:r>
                      <a:r>
                        <a:rPr lang="en-US" sz="1000" kern="1200" baseline="0" dirty="0">
                          <a:effectLst/>
                        </a:rPr>
                        <a:t>​</a:t>
                      </a:r>
                      <a:endParaRPr lang="en-US" sz="1000" baseline="0" dirty="0"/>
                    </a:p>
                  </a:txBody>
                  <a:tcPr marL="68580" marR="68580" marT="34290" marB="34290"/>
                </a:tc>
                <a:tc>
                  <a:txBody>
                    <a:bodyPr/>
                    <a:lstStyle/>
                    <a:p>
                      <a:pPr marL="342900" indent="-342900" rtl="0" fontAlgn="base">
                        <a:spcBef>
                          <a:spcPts val="0"/>
                        </a:spcBef>
                        <a:spcAft>
                          <a:spcPts val="0"/>
                        </a:spcAft>
                        <a:buFont typeface="+mj-lt"/>
                        <a:buAutoNum type="arabicPeriod" startAt="3"/>
                      </a:pPr>
                      <a:r>
                        <a:rPr lang="en-US" sz="1000" u="none" strike="noStrike" kern="1200" baseline="0" dirty="0">
                          <a:effectLst/>
                        </a:rPr>
                        <a:t>CDS Entities</a:t>
                      </a:r>
                      <a:r>
                        <a:rPr lang="en-US" sz="1000" kern="1200" baseline="0" dirty="0">
                          <a:effectLst/>
                        </a:rPr>
                        <a:t>​: </a:t>
                      </a:r>
                      <a:r>
                        <a:rPr lang="en-US" sz="1000" u="none" strike="noStrike" kern="1200" baseline="0" dirty="0">
                          <a:effectLst/>
                        </a:rPr>
                        <a:t>Environments, Apps, Flows…</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resources template</a:t>
                      </a:r>
                      <a:r>
                        <a:rPr lang="en-US" sz="1000" kern="1200" baseline="0" dirty="0">
                          <a:effectLst/>
                        </a:rPr>
                        <a:t>​</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audit logs</a:t>
                      </a:r>
                    </a:p>
                    <a:p>
                      <a:pPr marL="342900" indent="-342900" rtl="0" fontAlgn="base">
                        <a:spcBef>
                          <a:spcPts val="0"/>
                        </a:spcBef>
                        <a:spcAft>
                          <a:spcPts val="0"/>
                        </a:spcAft>
                        <a:buFont typeface="+mj-lt"/>
                        <a:buAutoNum type="arabicPeriod" startAt="3"/>
                      </a:pPr>
                      <a:r>
                        <a:rPr lang="en-US" sz="1000" kern="1200" baseline="0" dirty="0">
                          <a:effectLst/>
                          <a:highlight>
                            <a:srgbClr val="FFFF00"/>
                          </a:highlight>
                        </a:rPr>
                        <a:t>Power BI Dashboard</a:t>
                      </a:r>
                    </a:p>
                    <a:p>
                      <a:pPr marL="342900" indent="-342900" rtl="0" fontAlgn="base">
                        <a:spcBef>
                          <a:spcPts val="0"/>
                        </a:spcBef>
                        <a:spcAft>
                          <a:spcPts val="0"/>
                        </a:spcAft>
                        <a:buFont typeface="+mj-lt"/>
                        <a:buAutoNum type="arabicPeriod" startAt="3"/>
                      </a:pPr>
                      <a:r>
                        <a:rPr lang="en-US" sz="1000" kern="1200" baseline="0" dirty="0">
                          <a:effectLst/>
                        </a:rPr>
                        <a:t>Custom Connector for Office 365 Audit Logs</a:t>
                      </a:r>
                    </a:p>
                    <a:p>
                      <a:pPr marL="342900" indent="-342900" rtl="0" fontAlgn="base">
                        <a:spcBef>
                          <a:spcPts val="0"/>
                        </a:spcBef>
                        <a:spcAft>
                          <a:spcPts val="0"/>
                        </a:spcAft>
                        <a:buFont typeface="+mj-lt"/>
                        <a:buAutoNum type="arabicPeriod" startAt="3"/>
                      </a:pPr>
                      <a:r>
                        <a:rPr lang="en-US" sz="1000" kern="1200" baseline="0" dirty="0">
                          <a:effectLst/>
                        </a:rPr>
                        <a:t>Power Platform Admin View (Model Driven App)</a:t>
                      </a:r>
                      <a:endParaRPr lang="en-US" sz="1000" baseline="0" dirty="0"/>
                    </a:p>
                  </a:txBody>
                  <a:tcPr marL="68580" marR="68580" marT="34290" marB="34290"/>
                </a:tc>
                <a:extLst>
                  <a:ext uri="{0D108BD9-81ED-4DB2-BD59-A6C34878D82A}">
                    <a16:rowId xmlns:a16="http://schemas.microsoft.com/office/drawing/2014/main" val="158395264"/>
                  </a:ext>
                </a:extLst>
              </a:tr>
              <a:tr h="891540">
                <a:tc>
                  <a:txBody>
                    <a:bodyPr/>
                    <a:lstStyle/>
                    <a:p>
                      <a:pPr rtl="0" fontAlgn="base">
                        <a:spcBef>
                          <a:spcPts val="0"/>
                        </a:spcBef>
                        <a:spcAft>
                          <a:spcPts val="0"/>
                        </a:spcAft>
                      </a:pPr>
                      <a:r>
                        <a:rPr lang="en-US" sz="1000" u="none" strike="noStrike" kern="1200" baseline="0">
                          <a:effectLst/>
                        </a:rPr>
                        <a:t>Alert &amp; Action</a:t>
                      </a:r>
                      <a:r>
                        <a:rPr lang="en-US" sz="1000" kern="1200" baseline="0">
                          <a:effectLst/>
                        </a:rPr>
                        <a:t>​</a:t>
                      </a:r>
                      <a:endParaRPr lang="en-US" sz="1000" baseline="0"/>
                    </a:p>
                  </a:txBody>
                  <a:tcPr marL="68580" marR="68580" marT="34290" marB="34290"/>
                </a:tc>
                <a:tc>
                  <a:txBody>
                    <a:bodyPr/>
                    <a:lstStyle/>
                    <a:p>
                      <a:pPr rtl="0" fontAlgn="base">
                        <a:spcBef>
                          <a:spcPts val="0"/>
                        </a:spcBef>
                        <a:spcAft>
                          <a:spcPts val="0"/>
                        </a:spcAft>
                      </a:pPr>
                      <a:r>
                        <a:rPr lang="en-US" sz="1000" u="none" strike="noStrike" kern="1200" baseline="0" dirty="0">
                          <a:effectLst/>
                        </a:rPr>
                        <a:t>App Audit example process</a:t>
                      </a:r>
                      <a:endParaRPr lang="en-US" sz="1000" kern="1200" baseline="0" dirty="0">
                        <a:effectLst/>
                      </a:endParaRP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Set new app owners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Act based on specific connectors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Archive unused apps</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000" u="none" strike="noStrike" kern="1200" baseline="0" dirty="0">
                          <a:effectLst/>
                        </a:rPr>
                        <a:t>Developer Compliance Center</a:t>
                      </a:r>
                      <a:r>
                        <a:rPr lang="en-US" sz="1000" kern="1200" baseline="0" dirty="0">
                          <a:effectLst/>
                        </a:rPr>
                        <a:t>​ (Canvas App)</a:t>
                      </a:r>
                    </a:p>
                    <a:p>
                      <a:pPr marL="342900" indent="-342900" rtl="0" fontAlgn="base">
                        <a:spcBef>
                          <a:spcPts val="0"/>
                        </a:spcBef>
                        <a:spcAft>
                          <a:spcPts val="0"/>
                        </a:spcAft>
                        <a:buFont typeface="+mj-lt"/>
                        <a:buAutoNum type="arabicPeriod" startAt="9"/>
                      </a:pPr>
                      <a:r>
                        <a:rPr lang="en-US" sz="1000" u="none" strike="noStrike" kern="1200" baseline="0" dirty="0">
                          <a:effectLst/>
                        </a:rPr>
                        <a:t>Compliance detail request</a:t>
                      </a:r>
                      <a:r>
                        <a:rPr lang="en-US" sz="1000" kern="1200" baseline="0" dirty="0">
                          <a:effectLst/>
                        </a:rPr>
                        <a:t>​ (Flow)</a:t>
                      </a:r>
                    </a:p>
                    <a:p>
                      <a:pPr marL="342900" indent="-342900" rtl="0" fontAlgn="base">
                        <a:spcBef>
                          <a:spcPts val="0"/>
                        </a:spcBef>
                        <a:spcAft>
                          <a:spcPts val="0"/>
                        </a:spcAft>
                        <a:buFont typeface="+mj-lt"/>
                        <a:buAutoNum type="arabicPeriod" startAt="9"/>
                      </a:pPr>
                      <a:r>
                        <a:rPr lang="en-GB" sz="1000" u="none" strike="noStrike" kern="1200" baseline="0" dirty="0">
                          <a:effectLst/>
                        </a:rPr>
                        <a:t>Developer Compliance </a:t>
                      </a:r>
                      <a:r>
                        <a:rPr lang="en-GB" sz="1000" u="none" strike="noStrike" kern="1200" baseline="0" dirty="0" err="1">
                          <a:effectLst/>
                        </a:rPr>
                        <a:t>Center</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Flow – Compliance detail request </a:t>
                      </a:r>
                    </a:p>
                    <a:p>
                      <a:pPr marL="342900" indent="-342900" rtl="0" fontAlgn="base">
                        <a:spcBef>
                          <a:spcPts val="0"/>
                        </a:spcBef>
                        <a:spcAft>
                          <a:spcPts val="0"/>
                        </a:spcAft>
                        <a:buFont typeface="+mj-lt"/>
                        <a:buAutoNum type="arabicPeriod" startAt="9"/>
                      </a:pPr>
                      <a:r>
                        <a:rPr lang="en-GB" sz="1000" u="none" strike="noStrike" kern="1200" baseline="0" dirty="0">
                          <a:effectLst/>
                        </a:rPr>
                        <a:t>Business Process Flow for Auditing resources </a:t>
                      </a:r>
                    </a:p>
                    <a:p>
                      <a:pPr marL="342900" indent="-342900" rtl="0" fontAlgn="base">
                        <a:spcBef>
                          <a:spcPts val="0"/>
                        </a:spcBef>
                        <a:spcAft>
                          <a:spcPts val="0"/>
                        </a:spcAft>
                        <a:buFont typeface="+mj-lt"/>
                        <a:buAutoNum type="arabicPeriod" startAt="9"/>
                      </a:pPr>
                      <a:r>
                        <a:rPr lang="en-GB" sz="1000" u="none" strike="noStrike" kern="1200" baseline="0" dirty="0">
                          <a:effectLst/>
                        </a:rPr>
                        <a:t>App </a:t>
                      </a:r>
                      <a:r>
                        <a:rPr lang="en-GB" sz="1000" u="none" strike="noStrike" kern="1200" baseline="0" dirty="0" err="1">
                          <a:effectLst/>
                        </a:rPr>
                        <a:t>Catalog</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Set New App Owner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App Archive and Clean Up (Flow) </a:t>
                      </a:r>
                    </a:p>
                    <a:p>
                      <a:pPr marL="342900" indent="-342900" rtl="0" fontAlgn="base">
                        <a:spcBef>
                          <a:spcPts val="0"/>
                        </a:spcBef>
                        <a:spcAft>
                          <a:spcPts val="0"/>
                        </a:spcAft>
                        <a:buFont typeface="+mj-lt"/>
                        <a:buAutoNum type="arabicPeriod" startAt="9"/>
                      </a:pPr>
                      <a:r>
                        <a:rPr lang="en-GB" sz="1000" u="none" strike="noStrike" kern="1200" baseline="0" dirty="0">
                          <a:effectLst/>
                        </a:rPr>
                        <a:t>Find Flows and Apps that use specific connectors (Flow) </a:t>
                      </a:r>
                    </a:p>
                  </a:txBody>
                  <a:tcPr marL="68580" marR="68580" marT="34290" marB="34290"/>
                </a:tc>
                <a:extLst>
                  <a:ext uri="{0D108BD9-81ED-4DB2-BD59-A6C34878D82A}">
                    <a16:rowId xmlns:a16="http://schemas.microsoft.com/office/drawing/2014/main" val="2606152173"/>
                  </a:ext>
                </a:extLst>
              </a:tr>
              <a:tr h="685800">
                <a:tc>
                  <a:txBody>
                    <a:bodyPr/>
                    <a:lstStyle/>
                    <a:p>
                      <a:pPr rtl="0" fontAlgn="base">
                        <a:spcBef>
                          <a:spcPts val="0"/>
                        </a:spcBef>
                        <a:spcAft>
                          <a:spcPts val="0"/>
                        </a:spcAft>
                      </a:pPr>
                      <a:r>
                        <a:rPr lang="en-US" sz="1000" u="none" strike="noStrike" kern="1200" baseline="0">
                          <a:effectLst/>
                        </a:rPr>
                        <a:t>Nurture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Encourage Adoption</a:t>
                      </a:r>
                    </a:p>
                    <a:p>
                      <a:pPr rtl="0" fontAlgn="base">
                        <a:spcBef>
                          <a:spcPts val="0"/>
                        </a:spcBef>
                        <a:spcAft>
                          <a:spcPts val="0"/>
                        </a:spcAft>
                      </a:pPr>
                      <a:r>
                        <a:rPr lang="en-US" sz="1000" u="none" strike="noStrike" kern="1200" baseline="0" dirty="0">
                          <a:effectLst/>
                        </a:rPr>
                        <a:t>Provide best </a:t>
                      </a:r>
                      <a:r>
                        <a:rPr lang="en-US" sz="1000" u="none" strike="noStrike" kern="1200" baseline="0" dirty="0" err="1">
                          <a:effectLst/>
                        </a:rPr>
                        <a:t>practises</a:t>
                      </a:r>
                      <a:endParaRPr lang="en-US" sz="1000" kern="1200" baseline="0" dirty="0">
                        <a:effectLst/>
                      </a:endParaRPr>
                    </a:p>
                    <a:p>
                      <a:pPr rtl="0" fontAlgn="base">
                        <a:spcBef>
                          <a:spcPts val="0"/>
                        </a:spcBef>
                        <a:spcAft>
                          <a:spcPts val="0"/>
                        </a:spcAft>
                      </a:pPr>
                      <a:r>
                        <a:rPr lang="en-US" sz="1000" u="none" strike="noStrike" kern="1200" baseline="0" dirty="0">
                          <a:effectLst/>
                        </a:rPr>
                        <a:t>Welcome email, Internal community channel links</a:t>
                      </a:r>
                      <a:r>
                        <a:rPr lang="en-US" sz="1000" kern="1200" baseline="0" dirty="0">
                          <a:effectLst/>
                        </a:rPr>
                        <a:t>​</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indent="-342900" rtl="0" fontAlgn="base">
                        <a:spcBef>
                          <a:spcPts val="0"/>
                        </a:spcBef>
                        <a:spcAft>
                          <a:spcPts val="0"/>
                        </a:spcAft>
                        <a:buFont typeface="+mj-lt"/>
                        <a:buAutoNum type="arabicPeriod" startAt="18"/>
                      </a:pPr>
                      <a:r>
                        <a:rPr lang="en-GB" sz="1000" u="none" strike="noStrike" kern="1200" baseline="0" dirty="0">
                          <a:effectLst/>
                        </a:rPr>
                        <a:t>Welcome Email (Flow) </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Management (2 Canvas Apps</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Notifications (Flow)</a:t>
                      </a:r>
                    </a:p>
                    <a:p>
                      <a:pPr marL="342900" indent="-342900" rtl="0" fontAlgn="base">
                        <a:spcBef>
                          <a:spcPts val="0"/>
                        </a:spcBef>
                        <a:spcAft>
                          <a:spcPts val="0"/>
                        </a:spcAft>
                        <a:buFont typeface="+mj-lt"/>
                        <a:buAutoNum type="arabicPeriod" startAt="18"/>
                      </a:pPr>
                      <a:r>
                        <a:rPr lang="en-GB" sz="1000" u="none" strike="noStrike" kern="1200" baseline="0" dirty="0">
                          <a:effectLst/>
                        </a:rPr>
                        <a:t>Newsletter with Product Updates (Flow)</a:t>
                      </a:r>
                    </a:p>
                    <a:p>
                      <a:pPr marL="342900" indent="-342900" rtl="0" fontAlgn="base">
                        <a:spcBef>
                          <a:spcPts val="0"/>
                        </a:spcBef>
                        <a:spcAft>
                          <a:spcPts val="0"/>
                        </a:spcAft>
                        <a:buFont typeface="+mj-lt"/>
                        <a:buAutoNum type="arabicPeriod" startAt="18"/>
                      </a:pPr>
                      <a:r>
                        <a:rPr lang="en-GB" sz="1000" u="none" strike="noStrike" kern="1200" baseline="0" dirty="0">
                          <a:effectLst/>
                        </a:rPr>
                        <a:t>Template </a:t>
                      </a:r>
                      <a:r>
                        <a:rPr lang="en-GB" sz="1000" u="none" strike="noStrike" kern="1200" baseline="0" dirty="0" err="1">
                          <a:effectLst/>
                        </a:rPr>
                        <a:t>Catalog</a:t>
                      </a:r>
                      <a:r>
                        <a:rPr lang="en-GB" sz="1000" u="none" strike="noStrike" kern="1200" baseline="0" dirty="0">
                          <a:effectLst/>
                        </a:rPr>
                        <a:t>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21784224"/>
                  </a:ext>
                </a:extLst>
              </a:tr>
            </a:tbl>
          </a:graphicData>
        </a:graphic>
      </p:graphicFrame>
      <p:sp>
        <p:nvSpPr>
          <p:cNvPr id="12" name="Rectangle 11">
            <a:extLst>
              <a:ext uri="{FF2B5EF4-FFF2-40B4-BE49-F238E27FC236}">
                <a16:creationId xmlns:a16="http://schemas.microsoft.com/office/drawing/2014/main" id="{21A24A6B-2D74-42CE-976F-2A570AE5D58D}"/>
              </a:ext>
            </a:extLst>
          </p:cNvPr>
          <p:cNvSpPr/>
          <p:nvPr/>
        </p:nvSpPr>
        <p:spPr>
          <a:xfrm>
            <a:off x="4481711" y="2435271"/>
            <a:ext cx="226344" cy="296107"/>
          </a:xfrm>
          <a:prstGeom prst="rect">
            <a:avLst/>
          </a:prstGeom>
        </p:spPr>
        <p:txBody>
          <a:bodyPr wrap="none">
            <a:spAutoFit/>
          </a:bodyPr>
          <a:lstStyle/>
          <a:p>
            <a:pPr defTabSz="685775">
              <a:defRPr/>
            </a:pPr>
            <a:r>
              <a:rPr lang="en-US" sz="1324">
                <a:solidFill>
                  <a:srgbClr val="000000"/>
                </a:solidFill>
                <a:latin typeface="Times New Roman" panose="02020603050405020304" pitchFamily="18" charset="0"/>
              </a:rPr>
              <a:t> </a:t>
            </a:r>
            <a:endParaRPr lang="en-US" sz="1324">
              <a:solidFill>
                <a:srgbClr val="000000"/>
              </a:solidFill>
              <a:latin typeface="Segoe UI"/>
            </a:endParaRPr>
          </a:p>
        </p:txBody>
      </p:sp>
      <p:sp>
        <p:nvSpPr>
          <p:cNvPr id="13" name="Rectangle 12">
            <a:extLst>
              <a:ext uri="{FF2B5EF4-FFF2-40B4-BE49-F238E27FC236}">
                <a16:creationId xmlns:a16="http://schemas.microsoft.com/office/drawing/2014/main" id="{EE2BD422-CD0C-4AD9-8BB0-04B5AC902787}"/>
              </a:ext>
            </a:extLst>
          </p:cNvPr>
          <p:cNvSpPr/>
          <p:nvPr/>
        </p:nvSpPr>
        <p:spPr>
          <a:xfrm>
            <a:off x="4481711" y="2435271"/>
            <a:ext cx="272832" cy="296107"/>
          </a:xfrm>
          <a:prstGeom prst="rect">
            <a:avLst/>
          </a:prstGeom>
        </p:spPr>
        <p:txBody>
          <a:bodyPr wrap="none">
            <a:spAutoFit/>
          </a:bodyPr>
          <a:lstStyle/>
          <a:p>
            <a:pPr defTabSz="685775">
              <a:defRPr/>
            </a:pPr>
            <a:r>
              <a:rPr lang="en-US" sz="1324">
                <a:solidFill>
                  <a:srgbClr val="000000"/>
                </a:solidFill>
                <a:latin typeface="Times New Roman" panose="02020603050405020304" pitchFamily="18" charset="0"/>
              </a:rPr>
              <a:t> </a:t>
            </a:r>
            <a:r>
              <a:rPr lang="en-US" sz="1324">
                <a:solidFill>
                  <a:srgbClr val="000000"/>
                </a:solidFill>
                <a:latin typeface="Segoe UI"/>
              </a:rPr>
              <a:t> </a:t>
            </a:r>
          </a:p>
        </p:txBody>
      </p:sp>
      <p:sp>
        <p:nvSpPr>
          <p:cNvPr id="7" name="Star: 8 Points 6">
            <a:extLst>
              <a:ext uri="{FF2B5EF4-FFF2-40B4-BE49-F238E27FC236}">
                <a16:creationId xmlns:a16="http://schemas.microsoft.com/office/drawing/2014/main" id="{3BEC9EAF-2FA7-4711-8E18-C417EDCE85DC}"/>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a:gradFill>
                  <a:gsLst>
                    <a:gs pos="0">
                      <a:srgbClr val="FFFFFF"/>
                    </a:gs>
                    <a:gs pos="100000">
                      <a:srgbClr val="FFFFFF"/>
                    </a:gs>
                  </a:gsLst>
                  <a:lin ang="5400000" scaled="0"/>
                </a:gradFill>
                <a:ea typeface="Segoe UI" pitchFamily="34" charset="0"/>
                <a:cs typeface="Segoe UI" pitchFamily="34" charset="0"/>
              </a:rPr>
              <a:t>#4</a:t>
            </a:r>
          </a:p>
        </p:txBody>
      </p:sp>
    </p:spTree>
    <p:extLst>
      <p:ext uri="{BB962C8B-B14F-4D97-AF65-F5344CB8AC3E}">
        <p14:creationId xmlns:p14="http://schemas.microsoft.com/office/powerpoint/2010/main" val="29049404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783D46-955A-4B40-A63E-AA6C26C4CFE9}"/>
              </a:ext>
            </a:extLst>
          </p:cNvPr>
          <p:cNvSpPr>
            <a:spLocks noGrp="1"/>
          </p:cNvSpPr>
          <p:nvPr>
            <p:ph type="title"/>
          </p:nvPr>
        </p:nvSpPr>
        <p:spPr/>
        <p:txBody>
          <a:bodyPr/>
          <a:lstStyle/>
          <a:p>
            <a:r>
              <a:rPr lang="en-US"/>
              <a:t>Filtering Data</a:t>
            </a:r>
          </a:p>
        </p:txBody>
      </p:sp>
      <p:pic>
        <p:nvPicPr>
          <p:cNvPr id="7" name="Picture 6">
            <a:extLst>
              <a:ext uri="{FF2B5EF4-FFF2-40B4-BE49-F238E27FC236}">
                <a16:creationId xmlns:a16="http://schemas.microsoft.com/office/drawing/2014/main" id="{189CBBDE-FE6B-4B95-B823-F060D8CBA1B3}"/>
              </a:ext>
            </a:extLst>
          </p:cNvPr>
          <p:cNvPicPr>
            <a:picLocks noChangeAspect="1"/>
          </p:cNvPicPr>
          <p:nvPr/>
        </p:nvPicPr>
        <p:blipFill>
          <a:blip r:embed="rId2"/>
          <a:stretch>
            <a:fillRect/>
          </a:stretch>
        </p:blipFill>
        <p:spPr>
          <a:xfrm>
            <a:off x="0" y="1364253"/>
            <a:ext cx="9144000" cy="2414993"/>
          </a:xfrm>
          <a:prstGeom prst="rect">
            <a:avLst/>
          </a:prstGeom>
        </p:spPr>
      </p:pic>
      <p:sp>
        <p:nvSpPr>
          <p:cNvPr id="8" name="Rectangle 7">
            <a:extLst>
              <a:ext uri="{FF2B5EF4-FFF2-40B4-BE49-F238E27FC236}">
                <a16:creationId xmlns:a16="http://schemas.microsoft.com/office/drawing/2014/main" id="{749D30C7-9C42-42F4-B9D1-3D2148E1881A}"/>
              </a:ext>
            </a:extLst>
          </p:cNvPr>
          <p:cNvSpPr/>
          <p:nvPr/>
        </p:nvSpPr>
        <p:spPr bwMode="auto">
          <a:xfrm>
            <a:off x="5292080" y="3147814"/>
            <a:ext cx="864096" cy="360040"/>
          </a:xfrm>
          <a:prstGeom prst="rect">
            <a:avLst/>
          </a:prstGeom>
          <a:noFill/>
          <a:ln w="3810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Arrow: Bent 8">
            <a:extLst>
              <a:ext uri="{FF2B5EF4-FFF2-40B4-BE49-F238E27FC236}">
                <a16:creationId xmlns:a16="http://schemas.microsoft.com/office/drawing/2014/main" id="{C2667F23-18A5-42F2-8112-07E97006A429}"/>
              </a:ext>
            </a:extLst>
          </p:cNvPr>
          <p:cNvSpPr/>
          <p:nvPr/>
        </p:nvSpPr>
        <p:spPr bwMode="auto">
          <a:xfrm>
            <a:off x="5652120" y="2225248"/>
            <a:ext cx="813816" cy="868680"/>
          </a:xfrm>
          <a:prstGeom prst="bentArrow">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316210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6" name="Picture 5">
            <a:extLst>
              <a:ext uri="{FF2B5EF4-FFF2-40B4-BE49-F238E27FC236}">
                <a16:creationId xmlns:a16="http://schemas.microsoft.com/office/drawing/2014/main" id="{2C12BE6A-846E-490E-80C8-1387C89F10A4}"/>
              </a:ext>
            </a:extLst>
          </p:cNvPr>
          <p:cNvPicPr>
            <a:picLocks noChangeAspect="1"/>
          </p:cNvPicPr>
          <p:nvPr/>
        </p:nvPicPr>
        <p:blipFill>
          <a:blip r:embed="rId2"/>
          <a:stretch>
            <a:fillRect/>
          </a:stretch>
        </p:blipFill>
        <p:spPr>
          <a:xfrm>
            <a:off x="683568" y="878001"/>
            <a:ext cx="6840760" cy="4265498"/>
          </a:xfrm>
          <a:prstGeom prst="rect">
            <a:avLst/>
          </a:prstGeom>
        </p:spPr>
      </p:pic>
      <p:sp>
        <p:nvSpPr>
          <p:cNvPr id="8" name="Rectangle 7">
            <a:extLst>
              <a:ext uri="{FF2B5EF4-FFF2-40B4-BE49-F238E27FC236}">
                <a16:creationId xmlns:a16="http://schemas.microsoft.com/office/drawing/2014/main" id="{A3C22927-9043-409E-AEAE-56818AB2E98A}"/>
              </a:ext>
            </a:extLst>
          </p:cNvPr>
          <p:cNvSpPr/>
          <p:nvPr/>
        </p:nvSpPr>
        <p:spPr bwMode="auto">
          <a:xfrm>
            <a:off x="2267744" y="2211710"/>
            <a:ext cx="1554480" cy="144016"/>
          </a:xfrm>
          <a:prstGeom prst="rect">
            <a:avLst/>
          </a:prstGeom>
          <a:solidFill>
            <a:schemeClr val="tx1">
              <a:lumMod val="10000"/>
              <a:lumOff val="9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
        <p:nvSpPr>
          <p:cNvPr id="9" name="Rectangle 8">
            <a:extLst>
              <a:ext uri="{FF2B5EF4-FFF2-40B4-BE49-F238E27FC236}">
                <a16:creationId xmlns:a16="http://schemas.microsoft.com/office/drawing/2014/main" id="{24D2AEC0-3EF8-4AA7-8BB8-0B4128B10523}"/>
              </a:ext>
            </a:extLst>
          </p:cNvPr>
          <p:cNvSpPr/>
          <p:nvPr/>
        </p:nvSpPr>
        <p:spPr bwMode="auto">
          <a:xfrm>
            <a:off x="3563888" y="2355726"/>
            <a:ext cx="936104" cy="936104"/>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232800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
</file>

<file path=ppt/theme/theme1.xml><?xml version="1.0" encoding="utf-8"?>
<a:theme xmlns:a="http://schemas.openxmlformats.org/drawingml/2006/main" name="MicrosoftDynamicsCRM_TDM_Deck EXAMPLE STYL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3.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C11139E7272964BB6690C12E946D1E3" ma:contentTypeVersion="9" ma:contentTypeDescription="Create a new document." ma:contentTypeScope="" ma:versionID="3efcff8b8c589af348b51ed26988ad27">
  <xsd:schema xmlns:xsd="http://www.w3.org/2001/XMLSchema" xmlns:xs="http://www.w3.org/2001/XMLSchema" xmlns:p="http://schemas.microsoft.com/office/2006/metadata/properties" xmlns:ns2="4cf44f94-6c36-4239-8d73-2e789681f474" xmlns:ns3="6db49e9a-27e6-4808-a66e-4d706b3c8582" targetNamespace="http://schemas.microsoft.com/office/2006/metadata/properties" ma:root="true" ma:fieldsID="529c036a2eb69e3540cbe4397ff38bec" ns2:_="" ns3:_="">
    <xsd:import namespace="4cf44f94-6c36-4239-8d73-2e789681f474"/>
    <xsd:import namespace="6db49e9a-27e6-4808-a66e-4d706b3c858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f44f94-6c36-4239-8d73-2e789681f4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b49e9a-27e6-4808-a66e-4d706b3c858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cf44f94-6c36-4239-8d73-2e789681f474" xsi:nil="true"/>
  </documentManagement>
</p:properties>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4C780E4E-2761-429D-A09A-58FB2998FF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f44f94-6c36-4239-8d73-2e789681f474"/>
    <ds:schemaRef ds:uri="6db49e9a-27e6-4808-a66e-4d706b3c85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645795C-A6D5-4309-9F40-15582C45B66A}">
  <ds:schemaRefs>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purl.org/dc/elements/1.1/"/>
    <ds:schemaRef ds:uri="http://schemas.openxmlformats.org/package/2006/metadata/core-properties"/>
    <ds:schemaRef ds:uri="6db49e9a-27e6-4808-a66e-4d706b3c8582"/>
    <ds:schemaRef ds:uri="4cf44f94-6c36-4239-8d73-2e789681f474"/>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51</TotalTime>
  <Words>3536</Words>
  <Application>Microsoft Office PowerPoint</Application>
  <PresentationFormat>On-screen Show (16:9)</PresentationFormat>
  <Paragraphs>556</Paragraphs>
  <Slides>46</Slides>
  <Notes>30</Notes>
  <HiddenSlides>8</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46</vt:i4>
      </vt:variant>
    </vt:vector>
  </HeadingPairs>
  <TitlesOfParts>
    <vt:vector size="59" baseType="lpstr">
      <vt:lpstr>Arial</vt:lpstr>
      <vt:lpstr>Calibri</vt:lpstr>
      <vt:lpstr>Consolas</vt:lpstr>
      <vt:lpstr>Courier New</vt:lpstr>
      <vt:lpstr>Segoe UI</vt:lpstr>
      <vt:lpstr>Segoe UI Light</vt:lpstr>
      <vt:lpstr>Segoe UI Semibold</vt:lpstr>
      <vt:lpstr>Segoe UI Semilight</vt:lpstr>
      <vt:lpstr>Times New Roman</vt:lpstr>
      <vt:lpstr>Wingdings</vt:lpstr>
      <vt:lpstr>MicrosoftDynamicsCRM_TDM_Deck EXAMPLE STYLE</vt:lpstr>
      <vt:lpstr>9-51038_Microsoft Buisness Applications Summit Template</vt:lpstr>
      <vt:lpstr>Dynamics 365</vt:lpstr>
      <vt:lpstr>Monitor</vt:lpstr>
      <vt:lpstr>Monitor: What we plan to cover</vt:lpstr>
      <vt:lpstr>Now let’s monitor</vt:lpstr>
      <vt:lpstr>Logs &amp; analytics – see what’s happening</vt:lpstr>
      <vt:lpstr>Logs &amp; analytics – see what’s happening</vt:lpstr>
      <vt:lpstr>Logs &amp; analytics – see what’s happening</vt:lpstr>
      <vt:lpstr>Center of Excellence Toolkit</vt:lpstr>
      <vt:lpstr>Filtering Data</vt:lpstr>
      <vt:lpstr>Downloading analytic data</vt:lpstr>
      <vt:lpstr>Monitoring Capacity &amp; Why is it important?</vt:lpstr>
      <vt:lpstr>New Capacity report</vt:lpstr>
      <vt:lpstr>Database capacity entitlements</vt:lpstr>
      <vt:lpstr>Database capacity entitlements</vt:lpstr>
      <vt:lpstr>Database capacity entitlements</vt:lpstr>
      <vt:lpstr>Power Apps Admin Analytics (Canvas Apps)</vt:lpstr>
      <vt:lpstr>PowerPoint Presentation</vt:lpstr>
      <vt:lpstr>Common Data Service Admin Analytics </vt:lpstr>
      <vt:lpstr>PowerPoint Presentation</vt:lpstr>
      <vt:lpstr>Power Automate Environment Admin Analytics </vt:lpstr>
      <vt:lpstr>PowerPoint Presentation</vt:lpstr>
      <vt:lpstr>Download the Power Apps &amp; Power Automate license report </vt:lpstr>
      <vt:lpstr>Maker Analytics: Power Automate </vt:lpstr>
      <vt:lpstr>Maker Analytics: Power Apps </vt:lpstr>
      <vt:lpstr>Maker self-service app updates</vt:lpstr>
      <vt:lpstr>Configure audit logs</vt:lpstr>
      <vt:lpstr>Office 365 Activity Logging</vt:lpstr>
      <vt:lpstr>Which activity logs are supported?</vt:lpstr>
      <vt:lpstr>Enable Office 365 activity logging</vt:lpstr>
      <vt:lpstr>Build flows to alert on key audit events</vt:lpstr>
      <vt:lpstr>CDS Auditing</vt:lpstr>
      <vt:lpstr>Enable CDS auditing for the environment</vt:lpstr>
      <vt:lpstr>Enable for Entity and Field</vt:lpstr>
      <vt:lpstr>Leverage management connectors &amp; PowerShell as powerful reporting tools</vt:lpstr>
      <vt:lpstr>Examples of pulling ongoing reports of activity</vt:lpstr>
      <vt:lpstr>What about planned &amp; unplanned platform changes/incidents?</vt:lpstr>
      <vt:lpstr>Monitoring platform status and updates</vt:lpstr>
      <vt:lpstr>Service Health Dashboard &amp; Message Center</vt:lpstr>
      <vt:lpstr>Module Review</vt:lpstr>
      <vt:lpstr>PowerPoint Presentation</vt:lpstr>
      <vt:lpstr>Downloading analytic data</vt:lpstr>
      <vt:lpstr>Understanding storage capacity</vt:lpstr>
      <vt:lpstr>Capacity Report</vt:lpstr>
      <vt:lpstr>What we plan to cover</vt:lpstr>
      <vt:lpstr>Power Apps Analytics </vt:lpstr>
      <vt:lpstr>CDS Analytics</vt:lpstr>
      <vt:lpstr>Power Automate Analytics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Manuela Pichler</cp:lastModifiedBy>
  <cp:revision>12</cp:revision>
  <dcterms:created xsi:type="dcterms:W3CDTF">2012-07-13T10:00:08Z</dcterms:created>
  <dcterms:modified xsi:type="dcterms:W3CDTF">2019-11-26T12:21:40Z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0x010100AC11139E7272964BB6690C12E946D1E3</vt:lpwstr>
  </property>
</Properties>
</file>